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75" r:id="rId7"/>
    <p:sldId id="266" r:id="rId8"/>
    <p:sldId id="260" r:id="rId9"/>
    <p:sldId id="267" r:id="rId10"/>
    <p:sldId id="271" r:id="rId11"/>
    <p:sldId id="270" r:id="rId12"/>
    <p:sldId id="268" r:id="rId13"/>
    <p:sldId id="269" r:id="rId14"/>
    <p:sldId id="272" r:id="rId15"/>
    <p:sldId id="261" r:id="rId16"/>
    <p:sldId id="262" r:id="rId17"/>
    <p:sldId id="273" r:id="rId18"/>
    <p:sldId id="263" r:id="rId19"/>
    <p:sldId id="264" r:id="rId20"/>
    <p:sldId id="26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37E290-C9B3-4D38-A5A6-AD07DCE7B1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A43D1CA-53B9-4073-A387-4C8F0259F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B379E74-11A0-4B84-AF53-20E5E9E36A0C}"/>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5" name="页脚占位符 4">
            <a:extLst>
              <a:ext uri="{FF2B5EF4-FFF2-40B4-BE49-F238E27FC236}">
                <a16:creationId xmlns:a16="http://schemas.microsoft.com/office/drawing/2014/main" id="{EC75FADB-4001-4760-BA32-3996DA78E6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F233D1-9ACC-4B58-8E79-273838DB30D7}"/>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199535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66C16-A7D9-41BA-88EE-AD9220DA228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0AA055-2DEE-46F6-A32C-8ED2767493C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FD9DBD-F545-4FED-B6D5-2D47F48B606B}"/>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5" name="页脚占位符 4">
            <a:extLst>
              <a:ext uri="{FF2B5EF4-FFF2-40B4-BE49-F238E27FC236}">
                <a16:creationId xmlns:a16="http://schemas.microsoft.com/office/drawing/2014/main" id="{62F887E3-7F7F-422B-BCF5-636321AD7C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3845D-E377-4733-BF16-4C9E9974B741}"/>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267864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84A1D24-6B4E-4CE5-AC7D-3FF80A8FC7E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3310D3-DED4-4C77-937A-24FB3E9845A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D44ADE8-704C-4140-A787-BB0969BBDD95}"/>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5" name="页脚占位符 4">
            <a:extLst>
              <a:ext uri="{FF2B5EF4-FFF2-40B4-BE49-F238E27FC236}">
                <a16:creationId xmlns:a16="http://schemas.microsoft.com/office/drawing/2014/main" id="{01472FF8-CDAD-4324-9055-F155B03392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5A60CE-3B87-43B9-B09D-15CEB53CE7D9}"/>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178460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3AEDA-CABB-4561-A0B8-CE44B8409F4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63928-5C97-4CE6-9FBD-FC0D5115D21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3228F7C-4173-453B-B7AF-AB5629B61512}"/>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5" name="页脚占位符 4">
            <a:extLst>
              <a:ext uri="{FF2B5EF4-FFF2-40B4-BE49-F238E27FC236}">
                <a16:creationId xmlns:a16="http://schemas.microsoft.com/office/drawing/2014/main" id="{5BDB15AC-A276-4BAA-948C-236B3C15E5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E6CF4B-9715-4CF7-961B-353EE698FD82}"/>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201119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0C4FF-2E77-4218-83E7-207C6290F09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F933C00-FBC5-480E-9A84-2CD96EBC2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38EDB60-D089-4094-878B-CB4CF9087753}"/>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5" name="页脚占位符 4">
            <a:extLst>
              <a:ext uri="{FF2B5EF4-FFF2-40B4-BE49-F238E27FC236}">
                <a16:creationId xmlns:a16="http://schemas.microsoft.com/office/drawing/2014/main" id="{A08076D3-FCFE-4C47-8DF0-FB96D7DC73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81F10B-F24D-4FD0-82BD-45A2F293ADB2}"/>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50286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4F950-EF33-4420-81B1-046CA24FC5C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D65E023-D731-4595-BFD3-60478A5E340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EB50A0-FA81-4440-9017-0322A9DC6FF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68DCE55-19CB-4437-87F1-808B1CFCCE98}"/>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6" name="页脚占位符 5">
            <a:extLst>
              <a:ext uri="{FF2B5EF4-FFF2-40B4-BE49-F238E27FC236}">
                <a16:creationId xmlns:a16="http://schemas.microsoft.com/office/drawing/2014/main" id="{08BEE36B-1050-4291-B62A-3A4E635490A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CC6194-193B-4C95-B8E5-93E11BC94939}"/>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324631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C8BFA-054B-47EB-BD62-B0A72AD63E4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7492DA-EFC5-4CAB-A5F3-AB2576F8D5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305EB73-7C7B-4EF3-B9EB-E4E26A4B457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576FDF5-70B6-4F67-B1C3-79E5D7D1C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247DF2F-C387-4322-8B87-65B2A342208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92FE57D-5C1B-49AB-A92D-5E4AB7CFC14E}"/>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8" name="页脚占位符 7">
            <a:extLst>
              <a:ext uri="{FF2B5EF4-FFF2-40B4-BE49-F238E27FC236}">
                <a16:creationId xmlns:a16="http://schemas.microsoft.com/office/drawing/2014/main" id="{1A0F2C8B-5D91-424A-AC0E-AC299027650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F896B19-AA03-4E2B-8DDA-56C90E6F00E0}"/>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310803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F136D1-1963-41F6-B96D-2FBA8A214CE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BF3D81-F22D-42DF-ACD0-86C7552AF974}"/>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4" name="页脚占位符 3">
            <a:extLst>
              <a:ext uri="{FF2B5EF4-FFF2-40B4-BE49-F238E27FC236}">
                <a16:creationId xmlns:a16="http://schemas.microsoft.com/office/drawing/2014/main" id="{6EF01CB4-E4E4-4F1C-A01D-36BA1EE3DE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0A213D9-6477-4DCB-BC80-2D9C23829D8D}"/>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347639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C5FA97A-46A4-4DF9-8710-43A32186B81C}"/>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3" name="页脚占位符 2">
            <a:extLst>
              <a:ext uri="{FF2B5EF4-FFF2-40B4-BE49-F238E27FC236}">
                <a16:creationId xmlns:a16="http://schemas.microsoft.com/office/drawing/2014/main" id="{89C3E522-83F9-43F7-881F-EF9557FC46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367021A-8D39-46D6-AD78-18FF17C49CA9}"/>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90527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52D59-7DFA-4463-A931-60E8915C73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BD3E5F0-AF7D-446A-AA81-EB29D3B17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D7E8F44-034D-4488-A2B9-A2CEA154B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07B428-1116-4C10-9582-843127EF03E5}"/>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6" name="页脚占位符 5">
            <a:extLst>
              <a:ext uri="{FF2B5EF4-FFF2-40B4-BE49-F238E27FC236}">
                <a16:creationId xmlns:a16="http://schemas.microsoft.com/office/drawing/2014/main" id="{7E5EDC0E-0514-41C5-8ACC-AAEFB1B60A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516389-7ADD-49E6-AF89-90C533EC995D}"/>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775874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3C44C2-7D45-4240-A5A4-6434BDDA03C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9E989FD-31FC-4483-9F43-781050996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16DA29-D628-41F0-A4E0-43D472084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43DE77-0DCE-4117-AF85-B19BAC8DD311}"/>
              </a:ext>
            </a:extLst>
          </p:cNvPr>
          <p:cNvSpPr>
            <a:spLocks noGrp="1"/>
          </p:cNvSpPr>
          <p:nvPr>
            <p:ph type="dt" sz="half" idx="10"/>
          </p:nvPr>
        </p:nvSpPr>
        <p:spPr/>
        <p:txBody>
          <a:bodyPr/>
          <a:lstStyle/>
          <a:p>
            <a:fld id="{C1847266-ECD7-4083-BF03-39AEC1AA0873}" type="datetimeFigureOut">
              <a:rPr lang="zh-CN" altLang="en-US" smtClean="0"/>
              <a:t>2020/6/11</a:t>
            </a:fld>
            <a:endParaRPr lang="zh-CN" altLang="en-US"/>
          </a:p>
        </p:txBody>
      </p:sp>
      <p:sp>
        <p:nvSpPr>
          <p:cNvPr id="6" name="页脚占位符 5">
            <a:extLst>
              <a:ext uri="{FF2B5EF4-FFF2-40B4-BE49-F238E27FC236}">
                <a16:creationId xmlns:a16="http://schemas.microsoft.com/office/drawing/2014/main" id="{27F0E285-FC89-4EEC-A4A2-38AB172A46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369DC4-BD41-4216-B3FD-6B891F75FFF8}"/>
              </a:ext>
            </a:extLst>
          </p:cNvPr>
          <p:cNvSpPr>
            <a:spLocks noGrp="1"/>
          </p:cNvSpPr>
          <p:nvPr>
            <p:ph type="sldNum" sz="quarter" idx="12"/>
          </p:nvPr>
        </p:nvSpPr>
        <p:spPr/>
        <p:txBody>
          <a:body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317009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51B8CB-DB4A-43CB-80CE-5C987A768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4E6269A-C315-46A2-88CF-E7C3A82D2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0A042F-2344-4596-9FF0-72A9B5F4C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47266-ECD7-4083-BF03-39AEC1AA0873}" type="datetimeFigureOut">
              <a:rPr lang="zh-CN" altLang="en-US" smtClean="0"/>
              <a:t>2020/6/11</a:t>
            </a:fld>
            <a:endParaRPr lang="zh-CN" altLang="en-US"/>
          </a:p>
        </p:txBody>
      </p:sp>
      <p:sp>
        <p:nvSpPr>
          <p:cNvPr id="5" name="页脚占位符 4">
            <a:extLst>
              <a:ext uri="{FF2B5EF4-FFF2-40B4-BE49-F238E27FC236}">
                <a16:creationId xmlns:a16="http://schemas.microsoft.com/office/drawing/2014/main" id="{FE6EFC19-C9BE-45F4-A272-B6FA207FEE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FDEA5A9-AC19-4552-A72A-D8A5CB6F0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391A-3E06-4462-92D7-FD7C3C7511D9}" type="slidenum">
              <a:rPr lang="zh-CN" altLang="en-US" smtClean="0"/>
              <a:t>‹#›</a:t>
            </a:fld>
            <a:endParaRPr lang="zh-CN" altLang="en-US"/>
          </a:p>
        </p:txBody>
      </p:sp>
    </p:spTree>
    <p:extLst>
      <p:ext uri="{BB962C8B-B14F-4D97-AF65-F5344CB8AC3E}">
        <p14:creationId xmlns:p14="http://schemas.microsoft.com/office/powerpoint/2010/main" val="99798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b1ueber2y@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F5B7C6-8D89-4B68-B2B7-07419432E141}"/>
              </a:ext>
            </a:extLst>
          </p:cNvPr>
          <p:cNvSpPr>
            <a:spLocks noGrp="1"/>
          </p:cNvSpPr>
          <p:nvPr>
            <p:ph type="ctrTitle"/>
          </p:nvPr>
        </p:nvSpPr>
        <p:spPr/>
        <p:txBody>
          <a:bodyPr>
            <a:normAutofit/>
          </a:bodyPr>
          <a:lstStyle/>
          <a:p>
            <a:r>
              <a:rPr lang="en-US" altLang="zh-CN" sz="4000" b="1" dirty="0" err="1"/>
              <a:t>RepPoints</a:t>
            </a:r>
            <a:r>
              <a:rPr lang="en-US" altLang="zh-CN" sz="4000" b="1" dirty="0"/>
              <a:t>: Point Set Representation for Object Detection</a:t>
            </a:r>
            <a:endParaRPr lang="zh-CN" altLang="en-US" sz="4000" b="1" dirty="0"/>
          </a:p>
        </p:txBody>
      </p:sp>
      <p:sp>
        <p:nvSpPr>
          <p:cNvPr id="3" name="副标题 2">
            <a:extLst>
              <a:ext uri="{FF2B5EF4-FFF2-40B4-BE49-F238E27FC236}">
                <a16:creationId xmlns:a16="http://schemas.microsoft.com/office/drawing/2014/main" id="{1D90F6B6-F0A6-4857-92EB-C8253B5DCAD1}"/>
              </a:ext>
            </a:extLst>
          </p:cNvPr>
          <p:cNvSpPr>
            <a:spLocks noGrp="1"/>
          </p:cNvSpPr>
          <p:nvPr>
            <p:ph type="subTitle" idx="1"/>
          </p:nvPr>
        </p:nvSpPr>
        <p:spPr>
          <a:xfrm>
            <a:off x="1524000" y="3821113"/>
            <a:ext cx="9144000" cy="1655762"/>
          </a:xfrm>
        </p:spPr>
        <p:txBody>
          <a:bodyPr>
            <a:normAutofit/>
          </a:bodyPr>
          <a:lstStyle/>
          <a:p>
            <a:r>
              <a:rPr lang="en-US" altLang="zh-CN" dirty="0"/>
              <a:t>Ze Yang*, Shaohui Liu*, Han Hu, </a:t>
            </a:r>
            <a:r>
              <a:rPr lang="en-US" altLang="zh-CN" dirty="0" err="1"/>
              <a:t>Liwei</a:t>
            </a:r>
            <a:r>
              <a:rPr lang="en-US" altLang="zh-CN" dirty="0"/>
              <a:t> Wang, Stephen Lin </a:t>
            </a:r>
          </a:p>
          <a:p>
            <a:r>
              <a:rPr lang="en-US" altLang="zh-CN" dirty="0"/>
              <a:t>May 7, 2019</a:t>
            </a:r>
          </a:p>
          <a:p>
            <a:r>
              <a:rPr lang="en-US" altLang="zh-CN" dirty="0"/>
              <a:t>Microsoft Research Asia</a:t>
            </a:r>
            <a:endParaRPr lang="zh-CN" altLang="en-US" dirty="0"/>
          </a:p>
        </p:txBody>
      </p:sp>
    </p:spTree>
    <p:extLst>
      <p:ext uri="{BB962C8B-B14F-4D97-AF65-F5344CB8AC3E}">
        <p14:creationId xmlns:p14="http://schemas.microsoft.com/office/powerpoint/2010/main" val="311413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7B96F8-8021-4BBE-852B-1A07716B3A73}"/>
              </a:ext>
            </a:extLst>
          </p:cNvPr>
          <p:cNvSpPr>
            <a:spLocks noGrp="1"/>
          </p:cNvSpPr>
          <p:nvPr>
            <p:ph type="title"/>
          </p:nvPr>
        </p:nvSpPr>
        <p:spPr>
          <a:xfrm>
            <a:off x="838200" y="622300"/>
            <a:ext cx="10515600" cy="1325563"/>
          </a:xfrm>
        </p:spPr>
        <p:txBody>
          <a:bodyPr>
            <a:normAutofit/>
          </a:bodyPr>
          <a:lstStyle/>
          <a:p>
            <a:pPr algn="ctr"/>
            <a:r>
              <a:rPr lang="en-US" altLang="zh-CN" sz="3600" dirty="0"/>
              <a:t>Bounding box vs. </a:t>
            </a:r>
            <a:r>
              <a:rPr lang="en-US" altLang="zh-CN" sz="3600" dirty="0" err="1"/>
              <a:t>RepPoints</a:t>
            </a:r>
            <a:endParaRPr lang="zh-CN" altLang="en-US" sz="3600" dirty="0"/>
          </a:p>
        </p:txBody>
      </p:sp>
      <p:pic>
        <p:nvPicPr>
          <p:cNvPr id="4" name="图片 3">
            <a:extLst>
              <a:ext uri="{FF2B5EF4-FFF2-40B4-BE49-F238E27FC236}">
                <a16:creationId xmlns:a16="http://schemas.microsoft.com/office/drawing/2014/main" id="{5CFDD723-F75E-4C26-B033-23A4283141B7}"/>
              </a:ext>
            </a:extLst>
          </p:cNvPr>
          <p:cNvPicPr>
            <a:picLocks noChangeAspect="1"/>
          </p:cNvPicPr>
          <p:nvPr/>
        </p:nvPicPr>
        <p:blipFill>
          <a:blip r:embed="rId2"/>
          <a:stretch>
            <a:fillRect/>
          </a:stretch>
        </p:blipFill>
        <p:spPr>
          <a:xfrm>
            <a:off x="2840130" y="2188368"/>
            <a:ext cx="6359339" cy="3243263"/>
          </a:xfrm>
          <a:prstGeom prst="rect">
            <a:avLst/>
          </a:prstGeom>
        </p:spPr>
      </p:pic>
    </p:spTree>
    <p:extLst>
      <p:ext uri="{BB962C8B-B14F-4D97-AF65-F5344CB8AC3E}">
        <p14:creationId xmlns:p14="http://schemas.microsoft.com/office/powerpoint/2010/main" val="413160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F7ECF6-D007-4D4C-B9EE-338772724CCC}"/>
              </a:ext>
            </a:extLst>
          </p:cNvPr>
          <p:cNvSpPr>
            <a:spLocks noGrp="1"/>
          </p:cNvSpPr>
          <p:nvPr>
            <p:ph type="title"/>
          </p:nvPr>
        </p:nvSpPr>
        <p:spPr>
          <a:xfrm>
            <a:off x="352425" y="365125"/>
            <a:ext cx="11620500" cy="1325563"/>
          </a:xfrm>
        </p:spPr>
        <p:txBody>
          <a:bodyPr>
            <a:normAutofit/>
          </a:bodyPr>
          <a:lstStyle/>
          <a:p>
            <a:pPr algn="ctr"/>
            <a:r>
              <a:rPr lang="en-US" altLang="zh-CN" sz="3600" dirty="0"/>
              <a:t>Studies on assigner, supervision and anchors for </a:t>
            </a:r>
            <a:r>
              <a:rPr lang="en-US" altLang="zh-CN" sz="3600" dirty="0" err="1"/>
              <a:t>RepPoints</a:t>
            </a:r>
            <a:endParaRPr lang="zh-CN" altLang="en-US" sz="3600" dirty="0"/>
          </a:p>
        </p:txBody>
      </p:sp>
      <p:pic>
        <p:nvPicPr>
          <p:cNvPr id="5" name="图片 4">
            <a:extLst>
              <a:ext uri="{FF2B5EF4-FFF2-40B4-BE49-F238E27FC236}">
                <a16:creationId xmlns:a16="http://schemas.microsoft.com/office/drawing/2014/main" id="{EC154E57-4E4E-42D5-873C-19896078B3A4}"/>
              </a:ext>
            </a:extLst>
          </p:cNvPr>
          <p:cNvPicPr>
            <a:picLocks noChangeAspect="1"/>
          </p:cNvPicPr>
          <p:nvPr/>
        </p:nvPicPr>
        <p:blipFill>
          <a:blip r:embed="rId2"/>
          <a:stretch>
            <a:fillRect/>
          </a:stretch>
        </p:blipFill>
        <p:spPr>
          <a:xfrm>
            <a:off x="6215062" y="1819275"/>
            <a:ext cx="4810125" cy="4248150"/>
          </a:xfrm>
          <a:prstGeom prst="rect">
            <a:avLst/>
          </a:prstGeom>
        </p:spPr>
      </p:pic>
      <p:pic>
        <p:nvPicPr>
          <p:cNvPr id="7" name="图片 6">
            <a:extLst>
              <a:ext uri="{FF2B5EF4-FFF2-40B4-BE49-F238E27FC236}">
                <a16:creationId xmlns:a16="http://schemas.microsoft.com/office/drawing/2014/main" id="{A42C1E31-89E7-48E3-B172-F2A595C471BB}"/>
              </a:ext>
            </a:extLst>
          </p:cNvPr>
          <p:cNvPicPr>
            <a:picLocks noChangeAspect="1"/>
          </p:cNvPicPr>
          <p:nvPr/>
        </p:nvPicPr>
        <p:blipFill>
          <a:blip r:embed="rId3"/>
          <a:stretch>
            <a:fillRect/>
          </a:stretch>
        </p:blipFill>
        <p:spPr>
          <a:xfrm>
            <a:off x="1142999" y="3143250"/>
            <a:ext cx="4781550" cy="2924175"/>
          </a:xfrm>
          <a:prstGeom prst="rect">
            <a:avLst/>
          </a:prstGeom>
        </p:spPr>
      </p:pic>
      <p:pic>
        <p:nvPicPr>
          <p:cNvPr id="8" name="图片 7">
            <a:extLst>
              <a:ext uri="{FF2B5EF4-FFF2-40B4-BE49-F238E27FC236}">
                <a16:creationId xmlns:a16="http://schemas.microsoft.com/office/drawing/2014/main" id="{245AAC85-1B7F-4B74-ACC5-742E6D08322D}"/>
              </a:ext>
            </a:extLst>
          </p:cNvPr>
          <p:cNvPicPr>
            <a:picLocks noChangeAspect="1"/>
          </p:cNvPicPr>
          <p:nvPr/>
        </p:nvPicPr>
        <p:blipFill>
          <a:blip r:embed="rId4"/>
          <a:stretch>
            <a:fillRect/>
          </a:stretch>
        </p:blipFill>
        <p:spPr>
          <a:xfrm>
            <a:off x="1724024" y="1830387"/>
            <a:ext cx="3619500" cy="1019175"/>
          </a:xfrm>
          <a:prstGeom prst="rect">
            <a:avLst/>
          </a:prstGeom>
        </p:spPr>
      </p:pic>
    </p:spTree>
    <p:extLst>
      <p:ext uri="{BB962C8B-B14F-4D97-AF65-F5344CB8AC3E}">
        <p14:creationId xmlns:p14="http://schemas.microsoft.com/office/powerpoint/2010/main" val="288816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2F538E-9B0C-4C4F-8D99-A0025ABF8413}"/>
              </a:ext>
            </a:extLst>
          </p:cNvPr>
          <p:cNvSpPr>
            <a:spLocks noGrp="1"/>
          </p:cNvSpPr>
          <p:nvPr>
            <p:ph type="title"/>
          </p:nvPr>
        </p:nvSpPr>
        <p:spPr/>
        <p:txBody>
          <a:bodyPr>
            <a:normAutofit/>
          </a:bodyPr>
          <a:lstStyle/>
          <a:p>
            <a:pPr algn="ctr"/>
            <a:r>
              <a:rPr lang="en-US" altLang="zh-CN" sz="3600" dirty="0"/>
              <a:t>System level comparison</a:t>
            </a:r>
            <a:endParaRPr lang="zh-CN" altLang="en-US" sz="3600" dirty="0"/>
          </a:p>
        </p:txBody>
      </p:sp>
      <p:pic>
        <p:nvPicPr>
          <p:cNvPr id="4" name="图片 3">
            <a:extLst>
              <a:ext uri="{FF2B5EF4-FFF2-40B4-BE49-F238E27FC236}">
                <a16:creationId xmlns:a16="http://schemas.microsoft.com/office/drawing/2014/main" id="{81A57E56-F747-4938-8ECA-BC4429EB0E45}"/>
              </a:ext>
            </a:extLst>
          </p:cNvPr>
          <p:cNvPicPr>
            <a:picLocks noChangeAspect="1"/>
          </p:cNvPicPr>
          <p:nvPr/>
        </p:nvPicPr>
        <p:blipFill>
          <a:blip r:embed="rId2"/>
          <a:stretch>
            <a:fillRect/>
          </a:stretch>
        </p:blipFill>
        <p:spPr>
          <a:xfrm>
            <a:off x="1181099" y="1511300"/>
            <a:ext cx="9495795" cy="4981575"/>
          </a:xfrm>
          <a:prstGeom prst="rect">
            <a:avLst/>
          </a:prstGeom>
        </p:spPr>
      </p:pic>
    </p:spTree>
    <p:extLst>
      <p:ext uri="{BB962C8B-B14F-4D97-AF65-F5344CB8AC3E}">
        <p14:creationId xmlns:p14="http://schemas.microsoft.com/office/powerpoint/2010/main" val="50520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8217215-7946-4608-AAAD-8AF6D466998A}"/>
              </a:ext>
            </a:extLst>
          </p:cNvPr>
          <p:cNvPicPr>
            <a:picLocks noChangeAspect="1"/>
          </p:cNvPicPr>
          <p:nvPr/>
        </p:nvPicPr>
        <p:blipFill>
          <a:blip r:embed="rId2"/>
          <a:stretch>
            <a:fillRect/>
          </a:stretch>
        </p:blipFill>
        <p:spPr>
          <a:xfrm>
            <a:off x="990600" y="966787"/>
            <a:ext cx="10210800" cy="4924425"/>
          </a:xfrm>
          <a:prstGeom prst="rect">
            <a:avLst/>
          </a:prstGeom>
        </p:spPr>
      </p:pic>
    </p:spTree>
    <p:extLst>
      <p:ext uri="{BB962C8B-B14F-4D97-AF65-F5344CB8AC3E}">
        <p14:creationId xmlns:p14="http://schemas.microsoft.com/office/powerpoint/2010/main" val="10668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0C1271-A10D-4E88-BB0A-D4EBBA884DF7}"/>
              </a:ext>
            </a:extLst>
          </p:cNvPr>
          <p:cNvSpPr>
            <a:spLocks noGrp="1"/>
          </p:cNvSpPr>
          <p:nvPr>
            <p:ph type="title"/>
          </p:nvPr>
        </p:nvSpPr>
        <p:spPr>
          <a:xfrm>
            <a:off x="1257300" y="2632075"/>
            <a:ext cx="10515600" cy="1325563"/>
          </a:xfrm>
        </p:spPr>
        <p:txBody>
          <a:bodyPr/>
          <a:lstStyle/>
          <a:p>
            <a:r>
              <a:rPr lang="en-US" altLang="zh-CN" dirty="0"/>
              <a:t>Discussion: some thoughts on </a:t>
            </a:r>
            <a:r>
              <a:rPr lang="en-US" altLang="zh-CN" dirty="0" err="1"/>
              <a:t>RepPoints</a:t>
            </a:r>
            <a:endParaRPr lang="zh-CN" altLang="en-US" dirty="0"/>
          </a:p>
        </p:txBody>
      </p:sp>
    </p:spTree>
    <p:extLst>
      <p:ext uri="{BB962C8B-B14F-4D97-AF65-F5344CB8AC3E}">
        <p14:creationId xmlns:p14="http://schemas.microsoft.com/office/powerpoint/2010/main" val="263878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4C8D2F-2062-40B7-B26F-1F68B03CD70A}"/>
              </a:ext>
            </a:extLst>
          </p:cNvPr>
          <p:cNvSpPr>
            <a:spLocks noGrp="1"/>
          </p:cNvSpPr>
          <p:nvPr>
            <p:ph type="title"/>
          </p:nvPr>
        </p:nvSpPr>
        <p:spPr/>
        <p:txBody>
          <a:bodyPr>
            <a:normAutofit/>
          </a:bodyPr>
          <a:lstStyle/>
          <a:p>
            <a:r>
              <a:rPr lang="en-US" altLang="zh-CN" sz="3600" dirty="0"/>
              <a:t>Discussion A: Interpretable Deformation Modeling</a:t>
            </a:r>
            <a:endParaRPr lang="zh-CN" altLang="en-US" sz="3600" dirty="0"/>
          </a:p>
        </p:txBody>
      </p:sp>
      <p:pic>
        <p:nvPicPr>
          <p:cNvPr id="3" name="图片 2">
            <a:extLst>
              <a:ext uri="{FF2B5EF4-FFF2-40B4-BE49-F238E27FC236}">
                <a16:creationId xmlns:a16="http://schemas.microsoft.com/office/drawing/2014/main" id="{0E8867ED-44A9-457B-8D32-D4781DCAB3D5}"/>
              </a:ext>
            </a:extLst>
          </p:cNvPr>
          <p:cNvPicPr>
            <a:picLocks noChangeAspect="1"/>
          </p:cNvPicPr>
          <p:nvPr/>
        </p:nvPicPr>
        <p:blipFill>
          <a:blip r:embed="rId2"/>
          <a:stretch>
            <a:fillRect/>
          </a:stretch>
        </p:blipFill>
        <p:spPr>
          <a:xfrm>
            <a:off x="3028950" y="1534232"/>
            <a:ext cx="6000750" cy="3789536"/>
          </a:xfrm>
          <a:prstGeom prst="rect">
            <a:avLst/>
          </a:prstGeom>
        </p:spPr>
      </p:pic>
      <p:sp>
        <p:nvSpPr>
          <p:cNvPr id="4" name="文本框 3">
            <a:extLst>
              <a:ext uri="{FF2B5EF4-FFF2-40B4-BE49-F238E27FC236}">
                <a16:creationId xmlns:a16="http://schemas.microsoft.com/office/drawing/2014/main" id="{8CDE9D81-A234-489E-BA99-B494F506C2B4}"/>
              </a:ext>
            </a:extLst>
          </p:cNvPr>
          <p:cNvSpPr txBox="1"/>
          <p:nvPr/>
        </p:nvSpPr>
        <p:spPr>
          <a:xfrm>
            <a:off x="4042392" y="5410200"/>
            <a:ext cx="4265911" cy="369332"/>
          </a:xfrm>
          <a:prstGeom prst="rect">
            <a:avLst/>
          </a:prstGeom>
          <a:noFill/>
        </p:spPr>
        <p:txBody>
          <a:bodyPr wrap="none" rtlCol="0">
            <a:spAutoFit/>
          </a:bodyPr>
          <a:lstStyle/>
          <a:p>
            <a:r>
              <a:rPr lang="en-US" altLang="zh-CN" dirty="0"/>
              <a:t>Deformable Convolutional Networks [2]</a:t>
            </a:r>
            <a:endParaRPr lang="zh-CN" altLang="en-US" dirty="0"/>
          </a:p>
        </p:txBody>
      </p:sp>
      <p:sp>
        <p:nvSpPr>
          <p:cNvPr id="5" name="文本框 4">
            <a:extLst>
              <a:ext uri="{FF2B5EF4-FFF2-40B4-BE49-F238E27FC236}">
                <a16:creationId xmlns:a16="http://schemas.microsoft.com/office/drawing/2014/main" id="{8C523ED8-06D5-4054-82F5-8187048305A8}"/>
              </a:ext>
            </a:extLst>
          </p:cNvPr>
          <p:cNvSpPr txBox="1"/>
          <p:nvPr/>
        </p:nvSpPr>
        <p:spPr>
          <a:xfrm>
            <a:off x="218851" y="5932639"/>
            <a:ext cx="11973149" cy="369332"/>
          </a:xfrm>
          <a:prstGeom prst="rect">
            <a:avLst/>
          </a:prstGeom>
          <a:noFill/>
        </p:spPr>
        <p:txBody>
          <a:bodyPr wrap="none" rtlCol="0">
            <a:spAutoFit/>
          </a:bodyPr>
          <a:lstStyle/>
          <a:p>
            <a:r>
              <a:rPr lang="en-US" altLang="zh-CN" b="1" dirty="0"/>
              <a:t>Only using recognition feedback in an implicit manner &amp; Lacking geometric interpretation on the learned offset.</a:t>
            </a:r>
            <a:endParaRPr lang="zh-CN" altLang="en-US" b="1" dirty="0"/>
          </a:p>
        </p:txBody>
      </p:sp>
    </p:spTree>
    <p:extLst>
      <p:ext uri="{BB962C8B-B14F-4D97-AF65-F5344CB8AC3E}">
        <p14:creationId xmlns:p14="http://schemas.microsoft.com/office/powerpoint/2010/main" val="406258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D04BEA-9589-4164-B1DD-08E152FDAB53}"/>
              </a:ext>
            </a:extLst>
          </p:cNvPr>
          <p:cNvSpPr>
            <a:spLocks noGrp="1"/>
          </p:cNvSpPr>
          <p:nvPr>
            <p:ph type="title"/>
          </p:nvPr>
        </p:nvSpPr>
        <p:spPr/>
        <p:txBody>
          <a:bodyPr>
            <a:normAutofit/>
          </a:bodyPr>
          <a:lstStyle/>
          <a:p>
            <a:r>
              <a:rPr lang="en-US" altLang="zh-CN" sz="3600" dirty="0"/>
              <a:t>Discussion A: Interpretable Deformation Modeling </a:t>
            </a:r>
            <a:endParaRPr lang="zh-CN" altLang="en-US" sz="3600" dirty="0"/>
          </a:p>
        </p:txBody>
      </p:sp>
      <p:sp>
        <p:nvSpPr>
          <p:cNvPr id="3" name="内容占位符 2">
            <a:extLst>
              <a:ext uri="{FF2B5EF4-FFF2-40B4-BE49-F238E27FC236}">
                <a16:creationId xmlns:a16="http://schemas.microsoft.com/office/drawing/2014/main" id="{8F672FA2-3D38-4801-A055-2DDAE30AE84F}"/>
              </a:ext>
            </a:extLst>
          </p:cNvPr>
          <p:cNvSpPr>
            <a:spLocks noGrp="1"/>
          </p:cNvSpPr>
          <p:nvPr>
            <p:ph idx="1"/>
          </p:nvPr>
        </p:nvSpPr>
        <p:spPr/>
        <p:txBody>
          <a:bodyPr>
            <a:normAutofit/>
          </a:bodyPr>
          <a:lstStyle/>
          <a:p>
            <a:pPr marL="0" indent="0">
              <a:buNone/>
            </a:pPr>
            <a:r>
              <a:rPr lang="en-US" altLang="zh-CN" sz="2400" dirty="0" err="1"/>
              <a:t>RepPoints</a:t>
            </a:r>
            <a:r>
              <a:rPr lang="en-US" altLang="zh-CN" sz="2400" dirty="0"/>
              <a:t>: deformation modeling with explicit geometric interpretation.</a:t>
            </a:r>
          </a:p>
          <a:p>
            <a:pPr marL="0" indent="0">
              <a:buNone/>
            </a:pPr>
            <a:endParaRPr lang="en-US" altLang="zh-CN" sz="2400" dirty="0"/>
          </a:p>
          <a:p>
            <a:pPr marL="0" indent="0">
              <a:buNone/>
            </a:pPr>
            <a:endParaRPr lang="zh-CN" altLang="en-US" sz="2400" dirty="0"/>
          </a:p>
        </p:txBody>
      </p:sp>
      <p:pic>
        <p:nvPicPr>
          <p:cNvPr id="4" name="图片 3">
            <a:extLst>
              <a:ext uri="{FF2B5EF4-FFF2-40B4-BE49-F238E27FC236}">
                <a16:creationId xmlns:a16="http://schemas.microsoft.com/office/drawing/2014/main" id="{63ED5039-1951-4F58-BDAE-115568CA5004}"/>
              </a:ext>
            </a:extLst>
          </p:cNvPr>
          <p:cNvPicPr>
            <a:picLocks noChangeAspect="1"/>
          </p:cNvPicPr>
          <p:nvPr/>
        </p:nvPicPr>
        <p:blipFill>
          <a:blip r:embed="rId2"/>
          <a:stretch>
            <a:fillRect/>
          </a:stretch>
        </p:blipFill>
        <p:spPr>
          <a:xfrm>
            <a:off x="638175" y="2571750"/>
            <a:ext cx="10715625" cy="3067050"/>
          </a:xfrm>
          <a:prstGeom prst="rect">
            <a:avLst/>
          </a:prstGeom>
        </p:spPr>
      </p:pic>
    </p:spTree>
    <p:extLst>
      <p:ext uri="{BB962C8B-B14F-4D97-AF65-F5344CB8AC3E}">
        <p14:creationId xmlns:p14="http://schemas.microsoft.com/office/powerpoint/2010/main" val="85015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4C8D2F-2062-40B7-B26F-1F68B03CD70A}"/>
              </a:ext>
            </a:extLst>
          </p:cNvPr>
          <p:cNvSpPr>
            <a:spLocks noGrp="1"/>
          </p:cNvSpPr>
          <p:nvPr>
            <p:ph type="title"/>
          </p:nvPr>
        </p:nvSpPr>
        <p:spPr/>
        <p:txBody>
          <a:bodyPr>
            <a:normAutofit/>
          </a:bodyPr>
          <a:lstStyle/>
          <a:p>
            <a:r>
              <a:rPr lang="en-US" altLang="zh-CN" sz="3600" dirty="0"/>
              <a:t>Discussion B. Extending </a:t>
            </a:r>
            <a:r>
              <a:rPr lang="en-US" altLang="zh-CN" sz="3600" dirty="0" err="1"/>
              <a:t>RepPoints</a:t>
            </a:r>
            <a:r>
              <a:rPr lang="en-US" altLang="zh-CN" sz="3600" dirty="0"/>
              <a:t>: Denser and Finer </a:t>
            </a:r>
            <a:endParaRPr lang="zh-CN" altLang="en-US" sz="3600" dirty="0"/>
          </a:p>
        </p:txBody>
      </p:sp>
      <p:pic>
        <p:nvPicPr>
          <p:cNvPr id="4" name="图片 3">
            <a:extLst>
              <a:ext uri="{FF2B5EF4-FFF2-40B4-BE49-F238E27FC236}">
                <a16:creationId xmlns:a16="http://schemas.microsoft.com/office/drawing/2014/main" id="{0BAAAE21-168F-40D3-8A1D-E674EADAC39F}"/>
              </a:ext>
            </a:extLst>
          </p:cNvPr>
          <p:cNvPicPr>
            <a:picLocks noChangeAspect="1"/>
          </p:cNvPicPr>
          <p:nvPr/>
        </p:nvPicPr>
        <p:blipFill>
          <a:blip r:embed="rId2"/>
          <a:stretch>
            <a:fillRect/>
          </a:stretch>
        </p:blipFill>
        <p:spPr>
          <a:xfrm>
            <a:off x="762000" y="1328738"/>
            <a:ext cx="3495675" cy="4168454"/>
          </a:xfrm>
          <a:prstGeom prst="rect">
            <a:avLst/>
          </a:prstGeom>
        </p:spPr>
      </p:pic>
      <p:sp>
        <p:nvSpPr>
          <p:cNvPr id="5" name="文本框 4">
            <a:extLst>
              <a:ext uri="{FF2B5EF4-FFF2-40B4-BE49-F238E27FC236}">
                <a16:creationId xmlns:a16="http://schemas.microsoft.com/office/drawing/2014/main" id="{87298BEC-C7C0-4E39-878E-3AE0B085D1D7}"/>
              </a:ext>
            </a:extLst>
          </p:cNvPr>
          <p:cNvSpPr txBox="1"/>
          <p:nvPr/>
        </p:nvSpPr>
        <p:spPr>
          <a:xfrm>
            <a:off x="285750" y="5667375"/>
            <a:ext cx="4522392" cy="369332"/>
          </a:xfrm>
          <a:prstGeom prst="rect">
            <a:avLst/>
          </a:prstGeom>
          <a:noFill/>
        </p:spPr>
        <p:txBody>
          <a:bodyPr wrap="none" rtlCol="0">
            <a:spAutoFit/>
          </a:bodyPr>
          <a:lstStyle/>
          <a:p>
            <a:r>
              <a:rPr lang="en-US" altLang="zh-CN" dirty="0"/>
              <a:t>Zhu et al. Flow-guided feature aggregation.</a:t>
            </a:r>
            <a:endParaRPr lang="zh-CN" altLang="en-US" dirty="0"/>
          </a:p>
        </p:txBody>
      </p:sp>
      <p:pic>
        <p:nvPicPr>
          <p:cNvPr id="8" name="图片 7">
            <a:extLst>
              <a:ext uri="{FF2B5EF4-FFF2-40B4-BE49-F238E27FC236}">
                <a16:creationId xmlns:a16="http://schemas.microsoft.com/office/drawing/2014/main" id="{BD8F28A7-37F9-4E30-BB98-BB1508A415F1}"/>
              </a:ext>
            </a:extLst>
          </p:cNvPr>
          <p:cNvPicPr>
            <a:picLocks noChangeAspect="1"/>
          </p:cNvPicPr>
          <p:nvPr/>
        </p:nvPicPr>
        <p:blipFill>
          <a:blip r:embed="rId3"/>
          <a:stretch>
            <a:fillRect/>
          </a:stretch>
        </p:blipFill>
        <p:spPr>
          <a:xfrm>
            <a:off x="4405312" y="1546182"/>
            <a:ext cx="6800850" cy="3924065"/>
          </a:xfrm>
          <a:prstGeom prst="rect">
            <a:avLst/>
          </a:prstGeom>
        </p:spPr>
      </p:pic>
      <p:sp>
        <p:nvSpPr>
          <p:cNvPr id="9" name="文本框 8">
            <a:extLst>
              <a:ext uri="{FF2B5EF4-FFF2-40B4-BE49-F238E27FC236}">
                <a16:creationId xmlns:a16="http://schemas.microsoft.com/office/drawing/2014/main" id="{0AFAA1D9-E464-4EFC-851B-4B21EF328701}"/>
              </a:ext>
            </a:extLst>
          </p:cNvPr>
          <p:cNvSpPr txBox="1"/>
          <p:nvPr/>
        </p:nvSpPr>
        <p:spPr>
          <a:xfrm>
            <a:off x="4905374" y="5667375"/>
            <a:ext cx="6300788" cy="369332"/>
          </a:xfrm>
          <a:prstGeom prst="rect">
            <a:avLst/>
          </a:prstGeom>
          <a:noFill/>
        </p:spPr>
        <p:txBody>
          <a:bodyPr wrap="square" rtlCol="0">
            <a:spAutoFit/>
          </a:bodyPr>
          <a:lstStyle/>
          <a:p>
            <a:r>
              <a:rPr lang="en-US" altLang="zh-CN" dirty="0"/>
              <a:t>Zhang et al. Pose-guided image generation, project at </a:t>
            </a:r>
            <a:r>
              <a:rPr lang="en-US" altLang="zh-CN" dirty="0" err="1"/>
              <a:t>Upenn</a:t>
            </a:r>
            <a:r>
              <a:rPr lang="en-US" altLang="zh-CN" dirty="0"/>
              <a:t>.</a:t>
            </a:r>
            <a:endParaRPr lang="zh-CN" altLang="en-US" dirty="0"/>
          </a:p>
        </p:txBody>
      </p:sp>
      <p:sp>
        <p:nvSpPr>
          <p:cNvPr id="10" name="文本框 9">
            <a:extLst>
              <a:ext uri="{FF2B5EF4-FFF2-40B4-BE49-F238E27FC236}">
                <a16:creationId xmlns:a16="http://schemas.microsoft.com/office/drawing/2014/main" id="{CA508939-2B51-47B2-A239-3DA1FD961EDD}"/>
              </a:ext>
            </a:extLst>
          </p:cNvPr>
          <p:cNvSpPr txBox="1"/>
          <p:nvPr/>
        </p:nvSpPr>
        <p:spPr>
          <a:xfrm>
            <a:off x="1360884" y="6147003"/>
            <a:ext cx="9470232" cy="369332"/>
          </a:xfrm>
          <a:prstGeom prst="rect">
            <a:avLst/>
          </a:prstGeom>
          <a:noFill/>
        </p:spPr>
        <p:txBody>
          <a:bodyPr wrap="square" rtlCol="0">
            <a:spAutoFit/>
          </a:bodyPr>
          <a:lstStyle/>
          <a:p>
            <a:r>
              <a:rPr lang="en-US" altLang="zh-CN" b="1" dirty="0"/>
              <a:t>Related Work: Deformation modeling for frame-to-frame correspondence in videos.</a:t>
            </a:r>
            <a:endParaRPr lang="zh-CN" altLang="en-US" b="1" dirty="0"/>
          </a:p>
        </p:txBody>
      </p:sp>
    </p:spTree>
    <p:extLst>
      <p:ext uri="{BB962C8B-B14F-4D97-AF65-F5344CB8AC3E}">
        <p14:creationId xmlns:p14="http://schemas.microsoft.com/office/powerpoint/2010/main" val="27929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9BC9F-67A2-4653-8427-2BE65F045586}"/>
              </a:ext>
            </a:extLst>
          </p:cNvPr>
          <p:cNvSpPr>
            <a:spLocks noGrp="1"/>
          </p:cNvSpPr>
          <p:nvPr>
            <p:ph type="title"/>
          </p:nvPr>
        </p:nvSpPr>
        <p:spPr/>
        <p:txBody>
          <a:bodyPr>
            <a:normAutofit/>
          </a:bodyPr>
          <a:lstStyle/>
          <a:p>
            <a:r>
              <a:rPr lang="en-US" altLang="zh-CN" sz="3600" dirty="0"/>
              <a:t>Discussion B. Extending </a:t>
            </a:r>
            <a:r>
              <a:rPr lang="en-US" altLang="zh-CN" sz="3600" dirty="0" err="1"/>
              <a:t>RepPoints</a:t>
            </a:r>
            <a:r>
              <a:rPr lang="en-US" altLang="zh-CN" sz="3600" dirty="0"/>
              <a:t>: Denser and Finer </a:t>
            </a:r>
            <a:endParaRPr lang="zh-CN" altLang="en-US" sz="3600" dirty="0"/>
          </a:p>
        </p:txBody>
      </p:sp>
      <p:sp>
        <p:nvSpPr>
          <p:cNvPr id="3" name="内容占位符 2">
            <a:extLst>
              <a:ext uri="{FF2B5EF4-FFF2-40B4-BE49-F238E27FC236}">
                <a16:creationId xmlns:a16="http://schemas.microsoft.com/office/drawing/2014/main" id="{8AF2B7A3-F918-4C87-AA73-126B7CB6C02D}"/>
              </a:ext>
            </a:extLst>
          </p:cNvPr>
          <p:cNvSpPr>
            <a:spLocks noGrp="1"/>
          </p:cNvSpPr>
          <p:nvPr>
            <p:ph idx="1"/>
          </p:nvPr>
        </p:nvSpPr>
        <p:spPr>
          <a:xfrm>
            <a:off x="838200" y="1566863"/>
            <a:ext cx="10515600" cy="4351338"/>
          </a:xfrm>
        </p:spPr>
        <p:txBody>
          <a:bodyPr/>
          <a:lstStyle/>
          <a:p>
            <a:r>
              <a:rPr lang="en-US" altLang="zh-CN" dirty="0"/>
              <a:t>Possible direction for extension: dense object perception.</a:t>
            </a:r>
          </a:p>
          <a:p>
            <a:pPr marL="0" indent="0">
              <a:buNone/>
            </a:pPr>
            <a:endParaRPr lang="zh-CN" altLang="en-US" dirty="0"/>
          </a:p>
        </p:txBody>
      </p:sp>
      <p:pic>
        <p:nvPicPr>
          <p:cNvPr id="5" name="图片 4">
            <a:extLst>
              <a:ext uri="{FF2B5EF4-FFF2-40B4-BE49-F238E27FC236}">
                <a16:creationId xmlns:a16="http://schemas.microsoft.com/office/drawing/2014/main" id="{607861B0-2943-406A-9892-C569AA6B211F}"/>
              </a:ext>
            </a:extLst>
          </p:cNvPr>
          <p:cNvPicPr>
            <a:picLocks noChangeAspect="1"/>
          </p:cNvPicPr>
          <p:nvPr/>
        </p:nvPicPr>
        <p:blipFill>
          <a:blip r:embed="rId2"/>
          <a:stretch>
            <a:fillRect/>
          </a:stretch>
        </p:blipFill>
        <p:spPr>
          <a:xfrm>
            <a:off x="838200" y="2200078"/>
            <a:ext cx="4895850" cy="3355583"/>
          </a:xfrm>
          <a:prstGeom prst="rect">
            <a:avLst/>
          </a:prstGeom>
        </p:spPr>
      </p:pic>
      <p:sp>
        <p:nvSpPr>
          <p:cNvPr id="6" name="文本框 5">
            <a:extLst>
              <a:ext uri="{FF2B5EF4-FFF2-40B4-BE49-F238E27FC236}">
                <a16:creationId xmlns:a16="http://schemas.microsoft.com/office/drawing/2014/main" id="{E3589B56-F998-4630-A36A-D9C02B93AC42}"/>
              </a:ext>
            </a:extLst>
          </p:cNvPr>
          <p:cNvSpPr txBox="1"/>
          <p:nvPr/>
        </p:nvSpPr>
        <p:spPr>
          <a:xfrm>
            <a:off x="1009650" y="5596789"/>
            <a:ext cx="4667250" cy="369332"/>
          </a:xfrm>
          <a:prstGeom prst="rect">
            <a:avLst/>
          </a:prstGeom>
          <a:noFill/>
        </p:spPr>
        <p:txBody>
          <a:bodyPr wrap="square" rtlCol="0">
            <a:spAutoFit/>
          </a:bodyPr>
          <a:lstStyle/>
          <a:p>
            <a:r>
              <a:rPr lang="en-US" altLang="zh-CN" dirty="0"/>
              <a:t>Segmentation (From Zhou et al. </a:t>
            </a:r>
            <a:r>
              <a:rPr lang="en-US" altLang="zh-CN" dirty="0" err="1"/>
              <a:t>ExtremeNet</a:t>
            </a:r>
            <a:r>
              <a:rPr lang="en-US" altLang="zh-CN" dirty="0"/>
              <a:t>)</a:t>
            </a:r>
            <a:endParaRPr lang="zh-CN" altLang="en-US" dirty="0"/>
          </a:p>
        </p:txBody>
      </p:sp>
      <p:pic>
        <p:nvPicPr>
          <p:cNvPr id="7" name="图片 6">
            <a:extLst>
              <a:ext uri="{FF2B5EF4-FFF2-40B4-BE49-F238E27FC236}">
                <a16:creationId xmlns:a16="http://schemas.microsoft.com/office/drawing/2014/main" id="{1AC65E24-8137-4904-A883-4146C36CB825}"/>
              </a:ext>
            </a:extLst>
          </p:cNvPr>
          <p:cNvPicPr>
            <a:picLocks noChangeAspect="1"/>
          </p:cNvPicPr>
          <p:nvPr/>
        </p:nvPicPr>
        <p:blipFill>
          <a:blip r:embed="rId3"/>
          <a:stretch>
            <a:fillRect/>
          </a:stretch>
        </p:blipFill>
        <p:spPr>
          <a:xfrm>
            <a:off x="5829301" y="2096795"/>
            <a:ext cx="5867399" cy="3458866"/>
          </a:xfrm>
          <a:prstGeom prst="rect">
            <a:avLst/>
          </a:prstGeom>
        </p:spPr>
      </p:pic>
      <p:sp>
        <p:nvSpPr>
          <p:cNvPr id="8" name="文本框 7">
            <a:extLst>
              <a:ext uri="{FF2B5EF4-FFF2-40B4-BE49-F238E27FC236}">
                <a16:creationId xmlns:a16="http://schemas.microsoft.com/office/drawing/2014/main" id="{84443F0E-C879-4F6D-84AF-6DA9DEBDD68D}"/>
              </a:ext>
            </a:extLst>
          </p:cNvPr>
          <p:cNvSpPr txBox="1"/>
          <p:nvPr/>
        </p:nvSpPr>
        <p:spPr>
          <a:xfrm>
            <a:off x="5829301" y="5596789"/>
            <a:ext cx="5972175" cy="369332"/>
          </a:xfrm>
          <a:prstGeom prst="rect">
            <a:avLst/>
          </a:prstGeom>
          <a:noFill/>
        </p:spPr>
        <p:txBody>
          <a:bodyPr wrap="square" rtlCol="0">
            <a:spAutoFit/>
          </a:bodyPr>
          <a:lstStyle/>
          <a:p>
            <a:r>
              <a:rPr lang="en-US" altLang="zh-CN" dirty="0"/>
              <a:t>Semantic Correspondence (From Novotny et al. </a:t>
            </a:r>
            <a:r>
              <a:rPr lang="en-US" altLang="zh-CN" dirty="0" err="1"/>
              <a:t>AnchorNet</a:t>
            </a:r>
            <a:r>
              <a:rPr lang="en-US" altLang="zh-CN" dirty="0"/>
              <a:t>)</a:t>
            </a:r>
            <a:endParaRPr lang="zh-CN" altLang="en-US" dirty="0"/>
          </a:p>
        </p:txBody>
      </p:sp>
      <p:sp>
        <p:nvSpPr>
          <p:cNvPr id="9" name="文本框 8">
            <a:extLst>
              <a:ext uri="{FF2B5EF4-FFF2-40B4-BE49-F238E27FC236}">
                <a16:creationId xmlns:a16="http://schemas.microsoft.com/office/drawing/2014/main" id="{C35506F5-5BC3-4B8F-9473-5C74A00B8EC0}"/>
              </a:ext>
            </a:extLst>
          </p:cNvPr>
          <p:cNvSpPr txBox="1"/>
          <p:nvPr/>
        </p:nvSpPr>
        <p:spPr>
          <a:xfrm>
            <a:off x="2228850" y="6200775"/>
            <a:ext cx="8429625" cy="369332"/>
          </a:xfrm>
          <a:prstGeom prst="rect">
            <a:avLst/>
          </a:prstGeom>
          <a:noFill/>
        </p:spPr>
        <p:txBody>
          <a:bodyPr wrap="square" rtlCol="0">
            <a:spAutoFit/>
          </a:bodyPr>
          <a:lstStyle/>
          <a:p>
            <a:r>
              <a:rPr lang="en-US" altLang="zh-CN" b="1" dirty="0"/>
              <a:t>Bottleneck: to design effective and efficient guidance on </a:t>
            </a:r>
            <a:r>
              <a:rPr lang="en-US" altLang="zh-CN" b="1" dirty="0" err="1"/>
              <a:t>RepPoints</a:t>
            </a:r>
            <a:r>
              <a:rPr lang="en-US" altLang="zh-CN" b="1" dirty="0"/>
              <a:t>.</a:t>
            </a:r>
            <a:endParaRPr lang="zh-CN" altLang="en-US" b="1" dirty="0"/>
          </a:p>
        </p:txBody>
      </p:sp>
    </p:spTree>
    <p:extLst>
      <p:ext uri="{BB962C8B-B14F-4D97-AF65-F5344CB8AC3E}">
        <p14:creationId xmlns:p14="http://schemas.microsoft.com/office/powerpoint/2010/main" val="91671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FC6E08-E7E7-4B8B-B83C-3B11AD76109C}"/>
              </a:ext>
            </a:extLst>
          </p:cNvPr>
          <p:cNvSpPr>
            <a:spLocks noGrp="1"/>
          </p:cNvSpPr>
          <p:nvPr>
            <p:ph type="title"/>
          </p:nvPr>
        </p:nvSpPr>
        <p:spPr/>
        <p:txBody>
          <a:bodyPr>
            <a:normAutofit/>
          </a:bodyPr>
          <a:lstStyle/>
          <a:p>
            <a:r>
              <a:rPr lang="en-US" altLang="zh-CN" sz="3600" dirty="0"/>
              <a:t>Discussion C. Regression vs. Classification</a:t>
            </a:r>
            <a:endParaRPr lang="zh-CN" altLang="en-US" sz="3600" dirty="0"/>
          </a:p>
        </p:txBody>
      </p:sp>
      <p:grpSp>
        <p:nvGrpSpPr>
          <p:cNvPr id="10" name="组合 9">
            <a:extLst>
              <a:ext uri="{FF2B5EF4-FFF2-40B4-BE49-F238E27FC236}">
                <a16:creationId xmlns:a16="http://schemas.microsoft.com/office/drawing/2014/main" id="{228D29B6-3215-4E10-9404-65C6325F559E}"/>
              </a:ext>
            </a:extLst>
          </p:cNvPr>
          <p:cNvGrpSpPr/>
          <p:nvPr/>
        </p:nvGrpSpPr>
        <p:grpSpPr>
          <a:xfrm>
            <a:off x="547689" y="2292906"/>
            <a:ext cx="5053011" cy="3164560"/>
            <a:chOff x="490539" y="2454831"/>
            <a:chExt cx="5053011" cy="3164560"/>
          </a:xfrm>
        </p:grpSpPr>
        <p:pic>
          <p:nvPicPr>
            <p:cNvPr id="5" name="图片 4">
              <a:extLst>
                <a:ext uri="{FF2B5EF4-FFF2-40B4-BE49-F238E27FC236}">
                  <a16:creationId xmlns:a16="http://schemas.microsoft.com/office/drawing/2014/main" id="{F2A3EDAD-69E5-40FD-9E9E-685F77F1E741}"/>
                </a:ext>
              </a:extLst>
            </p:cNvPr>
            <p:cNvPicPr>
              <a:picLocks noChangeAspect="1"/>
            </p:cNvPicPr>
            <p:nvPr/>
          </p:nvPicPr>
          <p:blipFill>
            <a:blip r:embed="rId2"/>
            <a:stretch>
              <a:fillRect/>
            </a:stretch>
          </p:blipFill>
          <p:spPr>
            <a:xfrm>
              <a:off x="2886077" y="2454831"/>
              <a:ext cx="2657473" cy="2200275"/>
            </a:xfrm>
            <a:prstGeom prst="rect">
              <a:avLst/>
            </a:prstGeom>
          </p:spPr>
        </p:pic>
        <p:pic>
          <p:nvPicPr>
            <p:cNvPr id="6" name="图片 5">
              <a:extLst>
                <a:ext uri="{FF2B5EF4-FFF2-40B4-BE49-F238E27FC236}">
                  <a16:creationId xmlns:a16="http://schemas.microsoft.com/office/drawing/2014/main" id="{D2E24871-394D-49EF-8CAD-8574B442EDB3}"/>
                </a:ext>
              </a:extLst>
            </p:cNvPr>
            <p:cNvPicPr>
              <a:picLocks noChangeAspect="1"/>
            </p:cNvPicPr>
            <p:nvPr/>
          </p:nvPicPr>
          <p:blipFill>
            <a:blip r:embed="rId3"/>
            <a:stretch>
              <a:fillRect/>
            </a:stretch>
          </p:blipFill>
          <p:spPr>
            <a:xfrm>
              <a:off x="490539" y="2700338"/>
              <a:ext cx="2395538" cy="1514475"/>
            </a:xfrm>
            <a:prstGeom prst="rect">
              <a:avLst/>
            </a:prstGeom>
          </p:spPr>
        </p:pic>
        <p:sp>
          <p:nvSpPr>
            <p:cNvPr id="8" name="文本框 7">
              <a:extLst>
                <a:ext uri="{FF2B5EF4-FFF2-40B4-BE49-F238E27FC236}">
                  <a16:creationId xmlns:a16="http://schemas.microsoft.com/office/drawing/2014/main" id="{3CC33E65-C82C-4254-B52E-6C687C3BFEF0}"/>
                </a:ext>
              </a:extLst>
            </p:cNvPr>
            <p:cNvSpPr txBox="1"/>
            <p:nvPr/>
          </p:nvSpPr>
          <p:spPr>
            <a:xfrm>
              <a:off x="600076" y="4623911"/>
              <a:ext cx="4943474" cy="369332"/>
            </a:xfrm>
            <a:prstGeom prst="rect">
              <a:avLst/>
            </a:prstGeom>
            <a:noFill/>
          </p:spPr>
          <p:txBody>
            <a:bodyPr wrap="square" rtlCol="0">
              <a:spAutoFit/>
            </a:bodyPr>
            <a:lstStyle/>
            <a:p>
              <a:r>
                <a:rPr lang="en-US" altLang="zh-CN" dirty="0"/>
                <a:t>[6] discrimination     vs.        [7] regression</a:t>
              </a:r>
              <a:endParaRPr lang="zh-CN" altLang="en-US" dirty="0"/>
            </a:p>
          </p:txBody>
        </p:sp>
        <p:sp>
          <p:nvSpPr>
            <p:cNvPr id="9" name="文本框 8">
              <a:extLst>
                <a:ext uri="{FF2B5EF4-FFF2-40B4-BE49-F238E27FC236}">
                  <a16:creationId xmlns:a16="http://schemas.microsoft.com/office/drawing/2014/main" id="{FEA669C2-E79C-4770-90B0-258460C9A9B9}"/>
                </a:ext>
              </a:extLst>
            </p:cNvPr>
            <p:cNvSpPr txBox="1"/>
            <p:nvPr/>
          </p:nvSpPr>
          <p:spPr>
            <a:xfrm>
              <a:off x="952482" y="5250059"/>
              <a:ext cx="4238661" cy="369332"/>
            </a:xfrm>
            <a:prstGeom prst="rect">
              <a:avLst/>
            </a:prstGeom>
            <a:noFill/>
          </p:spPr>
          <p:txBody>
            <a:bodyPr wrap="none" rtlCol="0">
              <a:spAutoFit/>
            </a:bodyPr>
            <a:lstStyle/>
            <a:p>
              <a:r>
                <a:rPr lang="en-US" altLang="zh-CN" dirty="0"/>
                <a:t>e.g. Object Tracking: reg is more efficient</a:t>
              </a:r>
              <a:endParaRPr lang="zh-CN" altLang="en-US" dirty="0"/>
            </a:p>
          </p:txBody>
        </p:sp>
      </p:grpSp>
      <p:sp>
        <p:nvSpPr>
          <p:cNvPr id="13" name="文本框 12">
            <a:extLst>
              <a:ext uri="{FF2B5EF4-FFF2-40B4-BE49-F238E27FC236}">
                <a16:creationId xmlns:a16="http://schemas.microsoft.com/office/drawing/2014/main" id="{2990D1A8-E51C-4325-B9E9-8D9B4E9A5CDE}"/>
              </a:ext>
            </a:extLst>
          </p:cNvPr>
          <p:cNvSpPr txBox="1"/>
          <p:nvPr/>
        </p:nvSpPr>
        <p:spPr>
          <a:xfrm>
            <a:off x="657226" y="5763814"/>
            <a:ext cx="11020424" cy="923330"/>
          </a:xfrm>
          <a:prstGeom prst="rect">
            <a:avLst/>
          </a:prstGeom>
          <a:noFill/>
        </p:spPr>
        <p:txBody>
          <a:bodyPr wrap="square" rtlCol="0">
            <a:spAutoFit/>
          </a:bodyPr>
          <a:lstStyle/>
          <a:p>
            <a:r>
              <a:rPr lang="en-US" altLang="zh-CN" dirty="0"/>
              <a:t>Regression is relatively more efficient and does not need predefined proposals, while classifying each pixel is more suitable for accurate localization. Combining regression with classification can potentially reduce time complexity and number of proposals.</a:t>
            </a:r>
            <a:endParaRPr lang="zh-CN" altLang="en-US" dirty="0"/>
          </a:p>
        </p:txBody>
      </p:sp>
      <p:grpSp>
        <p:nvGrpSpPr>
          <p:cNvPr id="18" name="组合 17">
            <a:extLst>
              <a:ext uri="{FF2B5EF4-FFF2-40B4-BE49-F238E27FC236}">
                <a16:creationId xmlns:a16="http://schemas.microsoft.com/office/drawing/2014/main" id="{4ADE7AFE-352D-4FD0-89C6-D751B6470EB0}"/>
              </a:ext>
            </a:extLst>
          </p:cNvPr>
          <p:cNvGrpSpPr/>
          <p:nvPr/>
        </p:nvGrpSpPr>
        <p:grpSpPr>
          <a:xfrm>
            <a:off x="5791201" y="1868210"/>
            <a:ext cx="6387185" cy="3578480"/>
            <a:chOff x="5791201" y="1868210"/>
            <a:chExt cx="6387185" cy="3578480"/>
          </a:xfrm>
        </p:grpSpPr>
        <p:pic>
          <p:nvPicPr>
            <p:cNvPr id="14" name="图片 13">
              <a:extLst>
                <a:ext uri="{FF2B5EF4-FFF2-40B4-BE49-F238E27FC236}">
                  <a16:creationId xmlns:a16="http://schemas.microsoft.com/office/drawing/2014/main" id="{8435EA36-3CBA-4141-BC08-09AFA0CCE670}"/>
                </a:ext>
              </a:extLst>
            </p:cNvPr>
            <p:cNvPicPr>
              <a:picLocks noChangeAspect="1"/>
            </p:cNvPicPr>
            <p:nvPr/>
          </p:nvPicPr>
          <p:blipFill>
            <a:blip r:embed="rId4"/>
            <a:stretch>
              <a:fillRect/>
            </a:stretch>
          </p:blipFill>
          <p:spPr>
            <a:xfrm>
              <a:off x="5791201" y="2073393"/>
              <a:ext cx="3657618" cy="2444514"/>
            </a:xfrm>
            <a:prstGeom prst="rect">
              <a:avLst/>
            </a:prstGeom>
          </p:spPr>
        </p:pic>
        <p:pic>
          <p:nvPicPr>
            <p:cNvPr id="17" name="图片 16">
              <a:extLst>
                <a:ext uri="{FF2B5EF4-FFF2-40B4-BE49-F238E27FC236}">
                  <a16:creationId xmlns:a16="http://schemas.microsoft.com/office/drawing/2014/main" id="{F6C8BB43-D4EA-4961-9122-F7FDF344A245}"/>
                </a:ext>
              </a:extLst>
            </p:cNvPr>
            <p:cNvPicPr>
              <a:picLocks noChangeAspect="1"/>
            </p:cNvPicPr>
            <p:nvPr/>
          </p:nvPicPr>
          <p:blipFill rotWithShape="1">
            <a:blip r:embed="rId5"/>
            <a:srcRect l="5389"/>
            <a:stretch/>
          </p:blipFill>
          <p:spPr>
            <a:xfrm>
              <a:off x="9001125" y="1868210"/>
              <a:ext cx="3177261" cy="2619732"/>
            </a:xfrm>
            <a:prstGeom prst="rect">
              <a:avLst/>
            </a:prstGeom>
          </p:spPr>
        </p:pic>
        <p:sp>
          <p:nvSpPr>
            <p:cNvPr id="15" name="文本框 14">
              <a:extLst>
                <a:ext uri="{FF2B5EF4-FFF2-40B4-BE49-F238E27FC236}">
                  <a16:creationId xmlns:a16="http://schemas.microsoft.com/office/drawing/2014/main" id="{0AC00509-C743-433C-B659-32122BBFA536}"/>
                </a:ext>
              </a:extLst>
            </p:cNvPr>
            <p:cNvSpPr txBox="1"/>
            <p:nvPr/>
          </p:nvSpPr>
          <p:spPr>
            <a:xfrm>
              <a:off x="6362682" y="5077358"/>
              <a:ext cx="4958409" cy="369332"/>
            </a:xfrm>
            <a:prstGeom prst="rect">
              <a:avLst/>
            </a:prstGeom>
            <a:noFill/>
          </p:spPr>
          <p:txBody>
            <a:bodyPr wrap="none" rtlCol="0">
              <a:spAutoFit/>
            </a:bodyPr>
            <a:lstStyle/>
            <a:p>
              <a:r>
                <a:rPr lang="en-US" altLang="zh-CN" dirty="0"/>
                <a:t>e.g. 3D reconstruction: reg has higher resolution</a:t>
              </a:r>
              <a:endParaRPr lang="zh-CN" altLang="en-US" dirty="0"/>
            </a:p>
          </p:txBody>
        </p:sp>
        <p:sp>
          <p:nvSpPr>
            <p:cNvPr id="16" name="文本框 15">
              <a:extLst>
                <a:ext uri="{FF2B5EF4-FFF2-40B4-BE49-F238E27FC236}">
                  <a16:creationId xmlns:a16="http://schemas.microsoft.com/office/drawing/2014/main" id="{999218A8-1F3C-4675-913D-9E122D83E1F6}"/>
                </a:ext>
              </a:extLst>
            </p:cNvPr>
            <p:cNvSpPr txBox="1"/>
            <p:nvPr/>
          </p:nvSpPr>
          <p:spPr>
            <a:xfrm>
              <a:off x="6167438" y="4466115"/>
              <a:ext cx="5556457" cy="369332"/>
            </a:xfrm>
            <a:prstGeom prst="rect">
              <a:avLst/>
            </a:prstGeom>
            <a:noFill/>
          </p:spPr>
          <p:txBody>
            <a:bodyPr wrap="square" rtlCol="0">
              <a:spAutoFit/>
            </a:bodyPr>
            <a:lstStyle/>
            <a:p>
              <a:r>
                <a:rPr lang="en-US" altLang="zh-CN" dirty="0"/>
                <a:t>regression vs. discrimination : occupancy networks [8]</a:t>
              </a:r>
              <a:endParaRPr lang="zh-CN" altLang="en-US" dirty="0"/>
            </a:p>
          </p:txBody>
        </p:sp>
      </p:grpSp>
      <p:sp>
        <p:nvSpPr>
          <p:cNvPr id="4" name="文本框 3">
            <a:extLst>
              <a:ext uri="{FF2B5EF4-FFF2-40B4-BE49-F238E27FC236}">
                <a16:creationId xmlns:a16="http://schemas.microsoft.com/office/drawing/2014/main" id="{C20F9ADA-8D3C-4A60-87CF-5FF987BAF690}"/>
              </a:ext>
            </a:extLst>
          </p:cNvPr>
          <p:cNvSpPr txBox="1"/>
          <p:nvPr/>
        </p:nvSpPr>
        <p:spPr>
          <a:xfrm>
            <a:off x="657225" y="1690688"/>
            <a:ext cx="11066669" cy="369332"/>
          </a:xfrm>
          <a:prstGeom prst="rect">
            <a:avLst/>
          </a:prstGeom>
          <a:noFill/>
        </p:spPr>
        <p:txBody>
          <a:bodyPr wrap="square" rtlCol="0">
            <a:spAutoFit/>
          </a:bodyPr>
          <a:lstStyle/>
          <a:p>
            <a:r>
              <a:rPr lang="en-US" altLang="zh-CN" b="1" dirty="0"/>
              <a:t>Another bottleneck: the localization ability of regression methods are lower than classification methods.</a:t>
            </a:r>
            <a:endParaRPr lang="zh-CN" altLang="en-US" b="1" dirty="0"/>
          </a:p>
        </p:txBody>
      </p:sp>
    </p:spTree>
    <p:extLst>
      <p:ext uri="{BB962C8B-B14F-4D97-AF65-F5344CB8AC3E}">
        <p14:creationId xmlns:p14="http://schemas.microsoft.com/office/powerpoint/2010/main" val="129906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3E7873-CC6D-4E29-95C3-7A936717ABE0}"/>
              </a:ext>
            </a:extLst>
          </p:cNvPr>
          <p:cNvSpPr>
            <a:spLocks noGrp="1"/>
          </p:cNvSpPr>
          <p:nvPr>
            <p:ph type="title"/>
          </p:nvPr>
        </p:nvSpPr>
        <p:spPr/>
        <p:txBody>
          <a:bodyPr/>
          <a:lstStyle/>
          <a:p>
            <a:r>
              <a:rPr lang="en-US" altLang="zh-CN" b="1" dirty="0"/>
              <a:t>Overview</a:t>
            </a:r>
            <a:endParaRPr lang="zh-CN" altLang="en-US" b="1" dirty="0"/>
          </a:p>
        </p:txBody>
      </p:sp>
      <p:sp>
        <p:nvSpPr>
          <p:cNvPr id="3" name="内容占位符 2">
            <a:extLst>
              <a:ext uri="{FF2B5EF4-FFF2-40B4-BE49-F238E27FC236}">
                <a16:creationId xmlns:a16="http://schemas.microsoft.com/office/drawing/2014/main" id="{CCDD33FC-523E-4F06-BF9F-4611940C2BF7}"/>
              </a:ext>
            </a:extLst>
          </p:cNvPr>
          <p:cNvSpPr>
            <a:spLocks noGrp="1"/>
          </p:cNvSpPr>
          <p:nvPr>
            <p:ph idx="1"/>
          </p:nvPr>
        </p:nvSpPr>
        <p:spPr/>
        <p:txBody>
          <a:bodyPr>
            <a:normAutofit/>
          </a:bodyPr>
          <a:lstStyle/>
          <a:p>
            <a:r>
              <a:rPr lang="en-US" altLang="zh-CN" dirty="0"/>
              <a:t>Review of modern object detection pipelines</a:t>
            </a:r>
          </a:p>
          <a:p>
            <a:r>
              <a:rPr lang="en-US" altLang="zh-CN" dirty="0" err="1"/>
              <a:t>RepPoints</a:t>
            </a:r>
            <a:r>
              <a:rPr lang="en-US" altLang="zh-CN" dirty="0"/>
              <a:t>: bounding box -&gt; point set representation</a:t>
            </a:r>
          </a:p>
          <a:p>
            <a:r>
              <a:rPr lang="en-US" altLang="zh-CN" dirty="0" err="1"/>
              <a:t>RPDet</a:t>
            </a:r>
            <a:r>
              <a:rPr lang="en-US" altLang="zh-CN" dirty="0"/>
              <a:t>: an anchor-free object detector based on </a:t>
            </a:r>
            <a:r>
              <a:rPr lang="en-US" altLang="zh-CN" dirty="0" err="1"/>
              <a:t>RepPoints</a:t>
            </a:r>
            <a:endParaRPr lang="en-US" altLang="zh-CN" dirty="0"/>
          </a:p>
          <a:p>
            <a:r>
              <a:rPr lang="en-US" altLang="zh-CN" dirty="0"/>
              <a:t>More discussion</a:t>
            </a:r>
          </a:p>
          <a:p>
            <a:pPr lvl="1"/>
            <a:r>
              <a:rPr lang="en-US" altLang="zh-CN" dirty="0"/>
              <a:t>interpretable deformation modeling</a:t>
            </a:r>
          </a:p>
          <a:p>
            <a:pPr lvl="1"/>
            <a:r>
              <a:rPr lang="en-US" altLang="zh-CN" dirty="0"/>
              <a:t>extending </a:t>
            </a:r>
            <a:r>
              <a:rPr lang="en-US" altLang="zh-CN" dirty="0" err="1"/>
              <a:t>RepPoints</a:t>
            </a:r>
            <a:r>
              <a:rPr lang="en-US" altLang="zh-CN" dirty="0"/>
              <a:t>: denser (seg) and finer target (correspondence)</a:t>
            </a:r>
          </a:p>
          <a:p>
            <a:pPr lvl="1"/>
            <a:r>
              <a:rPr lang="en-US" altLang="zh-CN" dirty="0"/>
              <a:t>regression vs. discrimination</a:t>
            </a:r>
          </a:p>
          <a:p>
            <a:pPr lvl="1"/>
            <a:endParaRPr lang="en-US" altLang="zh-CN" dirty="0"/>
          </a:p>
          <a:p>
            <a:endParaRPr lang="en-US" altLang="zh-CN" dirty="0"/>
          </a:p>
          <a:p>
            <a:endParaRPr lang="zh-CN" altLang="en-US" dirty="0"/>
          </a:p>
        </p:txBody>
      </p:sp>
    </p:spTree>
    <p:extLst>
      <p:ext uri="{BB962C8B-B14F-4D97-AF65-F5344CB8AC3E}">
        <p14:creationId xmlns:p14="http://schemas.microsoft.com/office/powerpoint/2010/main" val="3985768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FE4577-E663-4CCE-90D3-D95FAA3C3B54}"/>
              </a:ext>
            </a:extLst>
          </p:cNvPr>
          <p:cNvSpPr>
            <a:spLocks noGrp="1"/>
          </p:cNvSpPr>
          <p:nvPr>
            <p:ph type="title"/>
          </p:nvPr>
        </p:nvSpPr>
        <p:spPr/>
        <p:txBody>
          <a:bodyPr/>
          <a:lstStyle/>
          <a:p>
            <a:pPr algn="ctr"/>
            <a:r>
              <a:rPr lang="en-US" altLang="zh-CN" dirty="0"/>
              <a:t>Thanks! </a:t>
            </a:r>
            <a:endParaRPr lang="zh-CN" altLang="en-US" dirty="0"/>
          </a:p>
        </p:txBody>
      </p:sp>
      <p:sp>
        <p:nvSpPr>
          <p:cNvPr id="3" name="内容占位符 2">
            <a:extLst>
              <a:ext uri="{FF2B5EF4-FFF2-40B4-BE49-F238E27FC236}">
                <a16:creationId xmlns:a16="http://schemas.microsoft.com/office/drawing/2014/main" id="{A1F19E15-82FD-42CB-8C09-5172EFE7A725}"/>
              </a:ext>
            </a:extLst>
          </p:cNvPr>
          <p:cNvSpPr>
            <a:spLocks noGrp="1"/>
          </p:cNvSpPr>
          <p:nvPr>
            <p:ph idx="1"/>
          </p:nvPr>
        </p:nvSpPr>
        <p:spPr>
          <a:xfrm>
            <a:off x="838200" y="1882775"/>
            <a:ext cx="10515600" cy="4351338"/>
          </a:xfrm>
        </p:spPr>
        <p:txBody>
          <a:bodyPr>
            <a:normAutofit lnSpcReduction="10000"/>
          </a:bodyPr>
          <a:lstStyle/>
          <a:p>
            <a:pPr marL="0" indent="0">
              <a:buNone/>
            </a:pPr>
            <a:r>
              <a:rPr lang="en-US" altLang="zh-CN" sz="1600" dirty="0"/>
              <a:t>[1] Ze Yang, Shaohui Liu, Han Hu, </a:t>
            </a:r>
            <a:r>
              <a:rPr lang="en-US" altLang="zh-CN" sz="1600" dirty="0" err="1"/>
              <a:t>Liwei</a:t>
            </a:r>
            <a:r>
              <a:rPr lang="en-US" altLang="zh-CN" sz="1600" dirty="0"/>
              <a:t> Wang, Stephen Lin. </a:t>
            </a:r>
            <a:r>
              <a:rPr lang="en-US" altLang="zh-CN" sz="1600" dirty="0" err="1"/>
              <a:t>RepPoints</a:t>
            </a:r>
            <a:r>
              <a:rPr lang="en-US" altLang="zh-CN" sz="1600" dirty="0"/>
              <a:t>: Point Set Representation for Object Detection. </a:t>
            </a:r>
            <a:r>
              <a:rPr lang="en-US" altLang="zh-CN" sz="1600" dirty="0" err="1"/>
              <a:t>arxiv</a:t>
            </a:r>
            <a:r>
              <a:rPr lang="en-US" altLang="zh-CN" sz="1600" dirty="0"/>
              <a:t> preprint </a:t>
            </a:r>
            <a:r>
              <a:rPr lang="en-US" altLang="zh-CN" sz="1600" dirty="0" err="1"/>
              <a:t>arxiv</a:t>
            </a:r>
            <a:r>
              <a:rPr lang="en-US" altLang="zh-CN" sz="1600" dirty="0"/>
              <a:t>: 1904.11490.</a:t>
            </a:r>
          </a:p>
          <a:p>
            <a:pPr marL="0" indent="0">
              <a:buNone/>
            </a:pPr>
            <a:r>
              <a:rPr lang="en-US" altLang="zh-CN" sz="1600" dirty="0"/>
              <a:t>[2] </a:t>
            </a:r>
            <a:r>
              <a:rPr lang="en-US" altLang="zh-CN" sz="1600" dirty="0" err="1"/>
              <a:t>Jifeng</a:t>
            </a:r>
            <a:r>
              <a:rPr lang="en-US" altLang="zh-CN" sz="1600" dirty="0"/>
              <a:t> Dai, </a:t>
            </a:r>
            <a:r>
              <a:rPr lang="en-US" altLang="zh-CN" sz="1600" dirty="0" err="1"/>
              <a:t>Haozhi</a:t>
            </a:r>
            <a:r>
              <a:rPr lang="en-US" altLang="zh-CN" sz="1600" dirty="0"/>
              <a:t> Qi, </a:t>
            </a:r>
            <a:r>
              <a:rPr lang="en-US" altLang="zh-CN" sz="1600" dirty="0" err="1"/>
              <a:t>Yuwen</a:t>
            </a:r>
            <a:r>
              <a:rPr lang="en-US" altLang="zh-CN" sz="1600" dirty="0"/>
              <a:t> </a:t>
            </a:r>
            <a:r>
              <a:rPr lang="en-US" altLang="zh-CN" sz="1600" dirty="0" err="1"/>
              <a:t>Xiong</a:t>
            </a:r>
            <a:r>
              <a:rPr lang="en-US" altLang="zh-CN" sz="1600" dirty="0"/>
              <a:t>, Yi Li, </a:t>
            </a:r>
            <a:r>
              <a:rPr lang="en-US" altLang="zh-CN" sz="1600" dirty="0" err="1"/>
              <a:t>Guodong</a:t>
            </a:r>
            <a:r>
              <a:rPr lang="en-US" altLang="zh-CN" sz="1600" dirty="0"/>
              <a:t> Zhang, Han Hu, </a:t>
            </a:r>
            <a:r>
              <a:rPr lang="en-US" altLang="zh-CN" sz="1600" dirty="0" err="1"/>
              <a:t>Yichen</a:t>
            </a:r>
            <a:r>
              <a:rPr lang="en-US" altLang="zh-CN" sz="1600" dirty="0"/>
              <a:t> Wei. Deformable Convolutional Networks. In ICCV 2017. </a:t>
            </a:r>
          </a:p>
          <a:p>
            <a:pPr marL="0" indent="0">
              <a:buNone/>
            </a:pPr>
            <a:r>
              <a:rPr lang="en-US" altLang="zh-CN" sz="1600" dirty="0"/>
              <a:t>[3] </a:t>
            </a:r>
            <a:r>
              <a:rPr lang="en-US" altLang="zh-CN" sz="1600" dirty="0" err="1"/>
              <a:t>Xizhou</a:t>
            </a:r>
            <a:r>
              <a:rPr lang="en-US" altLang="zh-CN" sz="1600" dirty="0"/>
              <a:t> Zhu, </a:t>
            </a:r>
            <a:r>
              <a:rPr lang="en-US" altLang="zh-CN" sz="1600" dirty="0" err="1"/>
              <a:t>Yujie</a:t>
            </a:r>
            <a:r>
              <a:rPr lang="en-US" altLang="zh-CN" sz="1600" dirty="0"/>
              <a:t> Wang, </a:t>
            </a:r>
            <a:r>
              <a:rPr lang="en-US" altLang="zh-CN" sz="1600" dirty="0" err="1"/>
              <a:t>Jifeng</a:t>
            </a:r>
            <a:r>
              <a:rPr lang="en-US" altLang="zh-CN" sz="1600" dirty="0"/>
              <a:t> Dai, Lu Yuan, </a:t>
            </a:r>
            <a:r>
              <a:rPr lang="en-US" altLang="zh-CN" sz="1600" dirty="0" err="1"/>
              <a:t>Yichen</a:t>
            </a:r>
            <a:r>
              <a:rPr lang="en-US" altLang="zh-CN" sz="1600" dirty="0"/>
              <a:t> Wei. Flow-Guided Feature Aggregation for Video Object Detection. In ICCV</a:t>
            </a:r>
            <a:r>
              <a:rPr lang="zh-CN" altLang="en-US" sz="1600" dirty="0"/>
              <a:t> </a:t>
            </a:r>
            <a:r>
              <a:rPr lang="en-US" altLang="zh-CN" sz="1600" dirty="0"/>
              <a:t>2017.</a:t>
            </a:r>
          </a:p>
          <a:p>
            <a:pPr marL="0" indent="0">
              <a:buNone/>
            </a:pPr>
            <a:r>
              <a:rPr lang="en-US" altLang="zh-CN" sz="1600" dirty="0"/>
              <a:t>[4] </a:t>
            </a:r>
            <a:r>
              <a:rPr lang="en-US" altLang="zh-CN" sz="1600" dirty="0" err="1"/>
              <a:t>Xingyi</a:t>
            </a:r>
            <a:r>
              <a:rPr lang="en-US" altLang="zh-CN" sz="1600" dirty="0"/>
              <a:t> Zhou, </a:t>
            </a:r>
            <a:r>
              <a:rPr lang="en-US" altLang="zh-CN" sz="1600" dirty="0" err="1"/>
              <a:t>Jiacheng</a:t>
            </a:r>
            <a:r>
              <a:rPr lang="en-US" altLang="zh-CN" sz="1600" dirty="0"/>
              <a:t> </a:t>
            </a:r>
            <a:r>
              <a:rPr lang="en-US" altLang="zh-CN" sz="1600" dirty="0" err="1"/>
              <a:t>Zhuo</a:t>
            </a:r>
            <a:r>
              <a:rPr lang="en-US" altLang="zh-CN" sz="1600" dirty="0"/>
              <a:t>, Philipp </a:t>
            </a:r>
            <a:r>
              <a:rPr lang="en-US" altLang="zh-CN" sz="1600" dirty="0" err="1"/>
              <a:t>Krähenbühl</a:t>
            </a:r>
            <a:r>
              <a:rPr lang="en-US" altLang="zh-CN" sz="1600" dirty="0"/>
              <a:t>. Bottom-up Object Detection by Grouping Extreme and Center Points. In CVPR 2019.</a:t>
            </a:r>
          </a:p>
          <a:p>
            <a:pPr marL="0" indent="0">
              <a:buNone/>
            </a:pPr>
            <a:r>
              <a:rPr lang="en-US" altLang="zh-CN" sz="1600" dirty="0"/>
              <a:t>[5] David Novotny, Diane </a:t>
            </a:r>
            <a:r>
              <a:rPr lang="en-US" altLang="zh-CN" sz="1600" dirty="0" err="1"/>
              <a:t>Larlus</a:t>
            </a:r>
            <a:r>
              <a:rPr lang="en-US" altLang="zh-CN" sz="1600" dirty="0"/>
              <a:t>, Andrea </a:t>
            </a:r>
            <a:r>
              <a:rPr lang="en-US" altLang="zh-CN" sz="1600" dirty="0" err="1"/>
              <a:t>Vedaldi</a:t>
            </a:r>
            <a:r>
              <a:rPr lang="en-US" altLang="zh-CN" sz="1600" dirty="0"/>
              <a:t>. </a:t>
            </a:r>
            <a:r>
              <a:rPr lang="en-US" altLang="zh-CN" sz="1600" dirty="0" err="1"/>
              <a:t>AnchorNet</a:t>
            </a:r>
            <a:r>
              <a:rPr lang="en-US" altLang="zh-CN" sz="1600" dirty="0"/>
              <a:t>: A Weakly Supervised Network to Learn Geometry-sensitive Features For Semantic Matching. In CVPR 2017.</a:t>
            </a:r>
          </a:p>
          <a:p>
            <a:pPr marL="0" indent="0">
              <a:buNone/>
            </a:pPr>
            <a:r>
              <a:rPr lang="en-US" altLang="zh-CN" sz="1600" dirty="0"/>
              <a:t>[6] Luca </a:t>
            </a:r>
            <a:r>
              <a:rPr lang="en-US" altLang="zh-CN" sz="1600" dirty="0" err="1"/>
              <a:t>Bertinetto</a:t>
            </a:r>
            <a:r>
              <a:rPr lang="en-US" altLang="zh-CN" sz="1600" dirty="0"/>
              <a:t>, Jack </a:t>
            </a:r>
            <a:r>
              <a:rPr lang="en-US" altLang="zh-CN" sz="1600" dirty="0" err="1"/>
              <a:t>Valmadre</a:t>
            </a:r>
            <a:r>
              <a:rPr lang="en-US" altLang="zh-CN" sz="1600" dirty="0"/>
              <a:t>, João F. Henriques, Andrea </a:t>
            </a:r>
            <a:r>
              <a:rPr lang="en-US" altLang="zh-CN" sz="1600" dirty="0" err="1"/>
              <a:t>Vedaldi</a:t>
            </a:r>
            <a:r>
              <a:rPr lang="en-US" altLang="zh-CN" sz="1600" dirty="0"/>
              <a:t>, Philip H. S. Torr. Fully-Convolutional Siamese Networks for Object Tracking. In CVPR 2017.</a:t>
            </a:r>
          </a:p>
          <a:p>
            <a:pPr marL="0" indent="0">
              <a:buNone/>
            </a:pPr>
            <a:r>
              <a:rPr lang="en-US" altLang="zh-CN" sz="1600" dirty="0"/>
              <a:t>[7] David Held, Sebastian </a:t>
            </a:r>
            <a:r>
              <a:rPr lang="en-US" altLang="zh-CN" sz="1600" dirty="0" err="1"/>
              <a:t>Thrun</a:t>
            </a:r>
            <a:r>
              <a:rPr lang="en-US" altLang="zh-CN" sz="1600" dirty="0"/>
              <a:t>, Silvio Savarese. Learning to Track at 100 FPS with Deep Regression Networks. In ECCV 2016.</a:t>
            </a:r>
          </a:p>
          <a:p>
            <a:pPr marL="0" indent="0">
              <a:buNone/>
            </a:pPr>
            <a:r>
              <a:rPr lang="en-US" altLang="zh-CN" sz="1600" dirty="0"/>
              <a:t>[8] Lars </a:t>
            </a:r>
            <a:r>
              <a:rPr lang="en-US" altLang="zh-CN" sz="1600" dirty="0" err="1"/>
              <a:t>Mescheder</a:t>
            </a:r>
            <a:r>
              <a:rPr lang="en-US" altLang="zh-CN" sz="1600" dirty="0"/>
              <a:t>, Michael </a:t>
            </a:r>
            <a:r>
              <a:rPr lang="en-US" altLang="zh-CN" sz="1600" dirty="0" err="1"/>
              <a:t>Oechsle</a:t>
            </a:r>
            <a:r>
              <a:rPr lang="en-US" altLang="zh-CN" sz="1600" dirty="0"/>
              <a:t>, Michael Niemeyer, Sebastian </a:t>
            </a:r>
            <a:r>
              <a:rPr lang="en-US" altLang="zh-CN" sz="1600" dirty="0" err="1"/>
              <a:t>Nowozin</a:t>
            </a:r>
            <a:r>
              <a:rPr lang="en-US" altLang="zh-CN" sz="1600" dirty="0"/>
              <a:t>, Andreas Geiger. Occupancy Networks: Learning 3D Reconstruction in Function Space. In CVPR 2019.</a:t>
            </a:r>
            <a:endParaRPr lang="zh-CN" altLang="en-US" sz="1600" dirty="0"/>
          </a:p>
        </p:txBody>
      </p:sp>
      <p:sp>
        <p:nvSpPr>
          <p:cNvPr id="4" name="文本框 3">
            <a:extLst>
              <a:ext uri="{FF2B5EF4-FFF2-40B4-BE49-F238E27FC236}">
                <a16:creationId xmlns:a16="http://schemas.microsoft.com/office/drawing/2014/main" id="{ABB828CC-73C7-42C6-93C5-E7E9307DED25}"/>
              </a:ext>
            </a:extLst>
          </p:cNvPr>
          <p:cNvSpPr txBox="1"/>
          <p:nvPr/>
        </p:nvSpPr>
        <p:spPr>
          <a:xfrm>
            <a:off x="4924425" y="1367522"/>
            <a:ext cx="2491388" cy="646331"/>
          </a:xfrm>
          <a:prstGeom prst="rect">
            <a:avLst/>
          </a:prstGeom>
          <a:noFill/>
        </p:spPr>
        <p:txBody>
          <a:bodyPr wrap="none" rtlCol="0">
            <a:spAutoFit/>
          </a:bodyPr>
          <a:lstStyle/>
          <a:p>
            <a:r>
              <a:rPr lang="en-US" altLang="zh-CN" dirty="0">
                <a:hlinkClick r:id="rId2"/>
              </a:rPr>
              <a:t>b1ueber2y@gmail.com</a:t>
            </a:r>
            <a:endParaRPr lang="en-US" altLang="zh-CN" dirty="0"/>
          </a:p>
          <a:p>
            <a:endParaRPr lang="zh-CN" altLang="en-US" dirty="0"/>
          </a:p>
        </p:txBody>
      </p:sp>
    </p:spTree>
    <p:extLst>
      <p:ext uri="{BB962C8B-B14F-4D97-AF65-F5344CB8AC3E}">
        <p14:creationId xmlns:p14="http://schemas.microsoft.com/office/powerpoint/2010/main" val="337773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83E924-DFF8-4A6E-B1C5-A0CEBE5A8DDC}"/>
              </a:ext>
            </a:extLst>
          </p:cNvPr>
          <p:cNvSpPr>
            <a:spLocks noGrp="1"/>
          </p:cNvSpPr>
          <p:nvPr>
            <p:ph type="title"/>
          </p:nvPr>
        </p:nvSpPr>
        <p:spPr/>
        <p:txBody>
          <a:bodyPr>
            <a:normAutofit/>
          </a:bodyPr>
          <a:lstStyle/>
          <a:p>
            <a:r>
              <a:rPr lang="en-US" altLang="zh-CN" sz="4000" dirty="0"/>
              <a:t>Review of modern object detection pipelines</a:t>
            </a:r>
            <a:endParaRPr lang="zh-CN" altLang="en-US" sz="4000" dirty="0"/>
          </a:p>
        </p:txBody>
      </p:sp>
      <p:pic>
        <p:nvPicPr>
          <p:cNvPr id="5" name="图片 4">
            <a:extLst>
              <a:ext uri="{FF2B5EF4-FFF2-40B4-BE49-F238E27FC236}">
                <a16:creationId xmlns:a16="http://schemas.microsoft.com/office/drawing/2014/main" id="{5525280C-8066-447F-B97E-3D9C46D34675}"/>
              </a:ext>
            </a:extLst>
          </p:cNvPr>
          <p:cNvPicPr>
            <a:picLocks noChangeAspect="1"/>
          </p:cNvPicPr>
          <p:nvPr/>
        </p:nvPicPr>
        <p:blipFill>
          <a:blip r:embed="rId2"/>
          <a:stretch>
            <a:fillRect/>
          </a:stretch>
        </p:blipFill>
        <p:spPr>
          <a:xfrm>
            <a:off x="495300" y="1847811"/>
            <a:ext cx="4543425" cy="2826543"/>
          </a:xfrm>
          <a:prstGeom prst="rect">
            <a:avLst/>
          </a:prstGeom>
        </p:spPr>
      </p:pic>
      <p:pic>
        <p:nvPicPr>
          <p:cNvPr id="4" name="内容占位符 3">
            <a:extLst>
              <a:ext uri="{FF2B5EF4-FFF2-40B4-BE49-F238E27FC236}">
                <a16:creationId xmlns:a16="http://schemas.microsoft.com/office/drawing/2014/main" id="{8A709E59-A8AC-4A5C-915F-4346A923C49A}"/>
              </a:ext>
            </a:extLst>
          </p:cNvPr>
          <p:cNvPicPr>
            <a:picLocks noGrp="1" noChangeAspect="1"/>
          </p:cNvPicPr>
          <p:nvPr>
            <p:ph idx="1"/>
          </p:nvPr>
        </p:nvPicPr>
        <p:blipFill>
          <a:blip r:embed="rId3"/>
          <a:stretch>
            <a:fillRect/>
          </a:stretch>
        </p:blipFill>
        <p:spPr>
          <a:xfrm>
            <a:off x="5364634" y="1999060"/>
            <a:ext cx="6417791" cy="2752646"/>
          </a:xfrm>
          <a:prstGeom prst="rect">
            <a:avLst/>
          </a:prstGeom>
        </p:spPr>
      </p:pic>
      <p:sp>
        <p:nvSpPr>
          <p:cNvPr id="6" name="文本框 5">
            <a:extLst>
              <a:ext uri="{FF2B5EF4-FFF2-40B4-BE49-F238E27FC236}">
                <a16:creationId xmlns:a16="http://schemas.microsoft.com/office/drawing/2014/main" id="{11969C9B-C624-4FF6-BAB3-7DD39841BBC0}"/>
              </a:ext>
            </a:extLst>
          </p:cNvPr>
          <p:cNvSpPr txBox="1"/>
          <p:nvPr/>
        </p:nvSpPr>
        <p:spPr>
          <a:xfrm>
            <a:off x="1209675" y="4968359"/>
            <a:ext cx="4067175" cy="369332"/>
          </a:xfrm>
          <a:prstGeom prst="rect">
            <a:avLst/>
          </a:prstGeom>
          <a:noFill/>
        </p:spPr>
        <p:txBody>
          <a:bodyPr wrap="square" rtlCol="0">
            <a:spAutoFit/>
          </a:bodyPr>
          <a:lstStyle/>
          <a:p>
            <a:r>
              <a:rPr lang="en-US" altLang="zh-CN" dirty="0"/>
              <a:t>RPN design in Faster R-CNN</a:t>
            </a:r>
            <a:endParaRPr lang="zh-CN" altLang="en-US" dirty="0"/>
          </a:p>
        </p:txBody>
      </p:sp>
      <p:sp>
        <p:nvSpPr>
          <p:cNvPr id="7" name="文本框 6">
            <a:extLst>
              <a:ext uri="{FF2B5EF4-FFF2-40B4-BE49-F238E27FC236}">
                <a16:creationId xmlns:a16="http://schemas.microsoft.com/office/drawing/2014/main" id="{CE58C232-C0A5-4F87-A263-75469825175C}"/>
              </a:ext>
            </a:extLst>
          </p:cNvPr>
          <p:cNvSpPr txBox="1"/>
          <p:nvPr/>
        </p:nvSpPr>
        <p:spPr>
          <a:xfrm>
            <a:off x="6810375" y="4968359"/>
            <a:ext cx="4067175" cy="369332"/>
          </a:xfrm>
          <a:prstGeom prst="rect">
            <a:avLst/>
          </a:prstGeom>
          <a:noFill/>
        </p:spPr>
        <p:txBody>
          <a:bodyPr wrap="square" rtlCol="0">
            <a:spAutoFit/>
          </a:bodyPr>
          <a:lstStyle/>
          <a:p>
            <a:r>
              <a:rPr lang="en-US" altLang="zh-CN" dirty="0" err="1"/>
              <a:t>RoI</a:t>
            </a:r>
            <a:r>
              <a:rPr lang="en-US" altLang="zh-CN" dirty="0"/>
              <a:t> feature extraction in Fast R-CNN</a:t>
            </a:r>
            <a:endParaRPr lang="zh-CN" altLang="en-US" dirty="0"/>
          </a:p>
        </p:txBody>
      </p:sp>
      <p:sp>
        <p:nvSpPr>
          <p:cNvPr id="9" name="文本框 8">
            <a:extLst>
              <a:ext uri="{FF2B5EF4-FFF2-40B4-BE49-F238E27FC236}">
                <a16:creationId xmlns:a16="http://schemas.microsoft.com/office/drawing/2014/main" id="{5900F5D0-6153-4274-B1E8-7D6D79FE04AA}"/>
              </a:ext>
            </a:extLst>
          </p:cNvPr>
          <p:cNvSpPr txBox="1"/>
          <p:nvPr/>
        </p:nvSpPr>
        <p:spPr>
          <a:xfrm>
            <a:off x="1114425" y="5724525"/>
            <a:ext cx="10239375" cy="461665"/>
          </a:xfrm>
          <a:prstGeom prst="rect">
            <a:avLst/>
          </a:prstGeom>
          <a:noFill/>
        </p:spPr>
        <p:txBody>
          <a:bodyPr wrap="square" rtlCol="0">
            <a:spAutoFit/>
          </a:bodyPr>
          <a:lstStyle/>
          <a:p>
            <a:r>
              <a:rPr lang="en-US" altLang="zh-CN" sz="2400" b="1" dirty="0"/>
              <a:t>Bounding boxes are used as anchors, proposals and final predictions.</a:t>
            </a:r>
            <a:endParaRPr lang="zh-CN" altLang="en-US" sz="2400" b="1" dirty="0"/>
          </a:p>
        </p:txBody>
      </p:sp>
    </p:spTree>
    <p:extLst>
      <p:ext uri="{BB962C8B-B14F-4D97-AF65-F5344CB8AC3E}">
        <p14:creationId xmlns:p14="http://schemas.microsoft.com/office/powerpoint/2010/main" val="186071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E04FCD74-272D-44B4-94B6-1972053875D3}"/>
              </a:ext>
            </a:extLst>
          </p:cNvPr>
          <p:cNvSpPr txBox="1"/>
          <p:nvPr/>
        </p:nvSpPr>
        <p:spPr>
          <a:xfrm>
            <a:off x="838200" y="2609196"/>
            <a:ext cx="9753600" cy="2308324"/>
          </a:xfrm>
          <a:prstGeom prst="rect">
            <a:avLst/>
          </a:prstGeom>
          <a:noFill/>
        </p:spPr>
        <p:txBody>
          <a:bodyPr wrap="square" rtlCol="0">
            <a:spAutoFit/>
          </a:bodyPr>
          <a:lstStyle/>
          <a:p>
            <a:r>
              <a:rPr lang="en-US" altLang="zh-CN" sz="2400" dirty="0"/>
              <a:t>Bounding box has several advantages:</a:t>
            </a:r>
          </a:p>
          <a:p>
            <a:endParaRPr lang="en-US" altLang="zh-CN" sz="2400" dirty="0"/>
          </a:p>
          <a:p>
            <a:pPr marL="285750" indent="-285750">
              <a:buFontTx/>
              <a:buChar char="-"/>
            </a:pPr>
            <a:r>
              <a:rPr lang="en-US" altLang="zh-CN" sz="2400" dirty="0"/>
              <a:t>Easy to be annotated</a:t>
            </a:r>
          </a:p>
          <a:p>
            <a:pPr marL="285750" indent="-285750">
              <a:buFontTx/>
              <a:buChar char="-"/>
            </a:pPr>
            <a:r>
              <a:rPr lang="en-US" altLang="zh-CN" sz="2400" dirty="0"/>
              <a:t>Friendly for feature extraction</a:t>
            </a:r>
          </a:p>
          <a:p>
            <a:pPr marL="285750" indent="-285750">
              <a:buFontTx/>
              <a:buChar char="-"/>
            </a:pPr>
            <a:r>
              <a:rPr lang="en-US" altLang="zh-CN" sz="2400" dirty="0"/>
              <a:t>Consistent with common metrics (</a:t>
            </a:r>
            <a:r>
              <a:rPr lang="en-US" altLang="zh-CN" sz="2400" dirty="0" err="1"/>
              <a:t>bbox</a:t>
            </a:r>
            <a:r>
              <a:rPr lang="en-US" altLang="zh-CN" sz="2400" dirty="0"/>
              <a:t> </a:t>
            </a:r>
            <a:r>
              <a:rPr lang="en-US" altLang="zh-CN" sz="2400" dirty="0" err="1"/>
              <a:t>IoU</a:t>
            </a:r>
            <a:r>
              <a:rPr lang="en-US" altLang="zh-CN" sz="2400" dirty="0"/>
              <a:t>)</a:t>
            </a:r>
          </a:p>
          <a:p>
            <a:pPr marL="285750" indent="-285750">
              <a:buFontTx/>
              <a:buChar char="-"/>
            </a:pPr>
            <a:endParaRPr lang="zh-CN" altLang="en-US" sz="2400" dirty="0"/>
          </a:p>
        </p:txBody>
      </p:sp>
      <p:sp>
        <p:nvSpPr>
          <p:cNvPr id="14" name="标题 13">
            <a:extLst>
              <a:ext uri="{FF2B5EF4-FFF2-40B4-BE49-F238E27FC236}">
                <a16:creationId xmlns:a16="http://schemas.microsoft.com/office/drawing/2014/main" id="{9856EC54-C806-44A4-8C9A-FA194CA08459}"/>
              </a:ext>
            </a:extLst>
          </p:cNvPr>
          <p:cNvSpPr>
            <a:spLocks noGrp="1"/>
          </p:cNvSpPr>
          <p:nvPr>
            <p:ph type="title"/>
          </p:nvPr>
        </p:nvSpPr>
        <p:spPr>
          <a:xfrm>
            <a:off x="838200" y="984250"/>
            <a:ext cx="10515600" cy="1325563"/>
          </a:xfrm>
        </p:spPr>
        <p:txBody>
          <a:bodyPr>
            <a:noAutofit/>
          </a:bodyPr>
          <a:lstStyle/>
          <a:p>
            <a:r>
              <a:rPr lang="en-US" altLang="zh-CN" sz="2800" b="1" dirty="0"/>
              <a:t>Bounding boxes are used as anchors, proposals and final predictions.</a:t>
            </a:r>
            <a:endParaRPr lang="zh-CN" altLang="en-US" sz="2800" b="1" dirty="0"/>
          </a:p>
        </p:txBody>
      </p:sp>
    </p:spTree>
    <p:extLst>
      <p:ext uri="{BB962C8B-B14F-4D97-AF65-F5344CB8AC3E}">
        <p14:creationId xmlns:p14="http://schemas.microsoft.com/office/powerpoint/2010/main" val="410428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E5EAB262-6F58-47AF-8535-DEB36D565A8A}"/>
              </a:ext>
            </a:extLst>
          </p:cNvPr>
          <p:cNvPicPr>
            <a:picLocks noGrp="1" noChangeAspect="1"/>
          </p:cNvPicPr>
          <p:nvPr>
            <p:ph idx="1"/>
          </p:nvPr>
        </p:nvPicPr>
        <p:blipFill rotWithShape="1">
          <a:blip r:embed="rId2"/>
          <a:srcRect l="2189" t="2144" r="65733" b="5437"/>
          <a:stretch/>
        </p:blipFill>
        <p:spPr>
          <a:xfrm>
            <a:off x="981075" y="1076325"/>
            <a:ext cx="3676650" cy="4543425"/>
          </a:xfrm>
          <a:prstGeom prst="rect">
            <a:avLst/>
          </a:prstGeom>
        </p:spPr>
      </p:pic>
      <p:sp>
        <p:nvSpPr>
          <p:cNvPr id="5" name="文本框 4">
            <a:extLst>
              <a:ext uri="{FF2B5EF4-FFF2-40B4-BE49-F238E27FC236}">
                <a16:creationId xmlns:a16="http://schemas.microsoft.com/office/drawing/2014/main" id="{F1712BD2-6CA1-4864-A9B0-527B115C8F76}"/>
              </a:ext>
            </a:extLst>
          </p:cNvPr>
          <p:cNvSpPr txBox="1"/>
          <p:nvPr/>
        </p:nvSpPr>
        <p:spPr>
          <a:xfrm>
            <a:off x="5248276" y="1076325"/>
            <a:ext cx="6057899" cy="4154984"/>
          </a:xfrm>
          <a:prstGeom prst="rect">
            <a:avLst/>
          </a:prstGeom>
          <a:noFill/>
        </p:spPr>
        <p:txBody>
          <a:bodyPr wrap="square" rtlCol="0">
            <a:spAutoFit/>
          </a:bodyPr>
          <a:lstStyle/>
          <a:p>
            <a:r>
              <a:rPr lang="en-US" altLang="zh-CN" sz="2400" b="1" dirty="0"/>
              <a:t>Bounding box also has limitations:</a:t>
            </a:r>
            <a:br>
              <a:rPr lang="en-US" altLang="zh-CN" sz="2400" b="1" dirty="0"/>
            </a:br>
            <a:endParaRPr lang="en-US" altLang="zh-CN" sz="2400" b="1" dirty="0"/>
          </a:p>
          <a:p>
            <a:pPr marL="342900" indent="-342900">
              <a:buFontTx/>
              <a:buChar char="-"/>
            </a:pPr>
            <a:r>
              <a:rPr lang="en-US" altLang="zh-CN" sz="2400" dirty="0"/>
              <a:t>Insensitive to object shape and pose (coarse localization lack of geometric information)</a:t>
            </a:r>
          </a:p>
          <a:p>
            <a:r>
              <a:rPr lang="en-US" altLang="zh-CN" sz="2400" dirty="0"/>
              <a:t>-&gt; lower localization capability</a:t>
            </a:r>
          </a:p>
          <a:p>
            <a:pPr marL="342900" indent="-342900">
              <a:buFontTx/>
              <a:buChar char="-"/>
            </a:pPr>
            <a:endParaRPr lang="en-US" altLang="zh-CN" sz="2400" dirty="0"/>
          </a:p>
          <a:p>
            <a:pPr marL="342900" indent="-342900">
              <a:buFontTx/>
              <a:buChar char="-"/>
            </a:pPr>
            <a:r>
              <a:rPr lang="en-US" altLang="zh-CN" sz="2400" dirty="0"/>
              <a:t>Distractive background content and informative foreground content included</a:t>
            </a:r>
          </a:p>
          <a:p>
            <a:r>
              <a:rPr lang="en-US" altLang="zh-CN" sz="2400" dirty="0"/>
              <a:t>-&gt; degraded feature and lower recognition capability</a:t>
            </a:r>
            <a:endParaRPr lang="zh-CN" altLang="en-US" sz="2400" dirty="0"/>
          </a:p>
        </p:txBody>
      </p:sp>
    </p:spTree>
    <p:extLst>
      <p:ext uri="{BB962C8B-B14F-4D97-AF65-F5344CB8AC3E}">
        <p14:creationId xmlns:p14="http://schemas.microsoft.com/office/powerpoint/2010/main" val="113850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9659D6-289F-4FF5-8993-7A55F87B403B}"/>
              </a:ext>
            </a:extLst>
          </p:cNvPr>
          <p:cNvSpPr>
            <a:spLocks noGrp="1"/>
          </p:cNvSpPr>
          <p:nvPr>
            <p:ph type="title"/>
          </p:nvPr>
        </p:nvSpPr>
        <p:spPr/>
        <p:txBody>
          <a:bodyPr/>
          <a:lstStyle/>
          <a:p>
            <a:r>
              <a:rPr lang="en-US" altLang="zh-CN" dirty="0" err="1"/>
              <a:t>RepPoints</a:t>
            </a:r>
            <a:r>
              <a:rPr lang="en-US" altLang="zh-CN" dirty="0"/>
              <a:t>: Point Set Representation</a:t>
            </a:r>
            <a:endParaRPr lang="zh-CN" altLang="en-US" dirty="0"/>
          </a:p>
        </p:txBody>
      </p:sp>
      <p:grpSp>
        <p:nvGrpSpPr>
          <p:cNvPr id="3" name="组合 2">
            <a:extLst>
              <a:ext uri="{FF2B5EF4-FFF2-40B4-BE49-F238E27FC236}">
                <a16:creationId xmlns:a16="http://schemas.microsoft.com/office/drawing/2014/main" id="{FFE1F5AB-F2A7-43B3-BD0F-B2DE139A8B86}"/>
              </a:ext>
            </a:extLst>
          </p:cNvPr>
          <p:cNvGrpSpPr/>
          <p:nvPr/>
        </p:nvGrpSpPr>
        <p:grpSpPr>
          <a:xfrm>
            <a:off x="319088" y="2962272"/>
            <a:ext cx="5929314" cy="1247776"/>
            <a:chOff x="242887" y="2181224"/>
            <a:chExt cx="5929314" cy="1247776"/>
          </a:xfrm>
        </p:grpSpPr>
        <p:pic>
          <p:nvPicPr>
            <p:cNvPr id="6" name="图片 5">
              <a:extLst>
                <a:ext uri="{FF2B5EF4-FFF2-40B4-BE49-F238E27FC236}">
                  <a16:creationId xmlns:a16="http://schemas.microsoft.com/office/drawing/2014/main" id="{1770683A-4FF3-44B5-88D3-8E1F95455304}"/>
                </a:ext>
              </a:extLst>
            </p:cNvPr>
            <p:cNvPicPr>
              <a:picLocks noChangeAspect="1"/>
            </p:cNvPicPr>
            <p:nvPr/>
          </p:nvPicPr>
          <p:blipFill>
            <a:blip r:embed="rId2"/>
            <a:stretch>
              <a:fillRect/>
            </a:stretch>
          </p:blipFill>
          <p:spPr>
            <a:xfrm>
              <a:off x="242887" y="2628900"/>
              <a:ext cx="5929314" cy="800100"/>
            </a:xfrm>
            <a:prstGeom prst="rect">
              <a:avLst/>
            </a:prstGeom>
          </p:spPr>
        </p:pic>
        <p:pic>
          <p:nvPicPr>
            <p:cNvPr id="7" name="图片 6">
              <a:extLst>
                <a:ext uri="{FF2B5EF4-FFF2-40B4-BE49-F238E27FC236}">
                  <a16:creationId xmlns:a16="http://schemas.microsoft.com/office/drawing/2014/main" id="{670D08BD-61A8-4566-AD5B-55FF25E078CA}"/>
                </a:ext>
              </a:extLst>
            </p:cNvPr>
            <p:cNvPicPr>
              <a:picLocks noChangeAspect="1"/>
            </p:cNvPicPr>
            <p:nvPr/>
          </p:nvPicPr>
          <p:blipFill>
            <a:blip r:embed="rId3"/>
            <a:stretch>
              <a:fillRect/>
            </a:stretch>
          </p:blipFill>
          <p:spPr>
            <a:xfrm>
              <a:off x="504825" y="2181224"/>
              <a:ext cx="2571750" cy="428625"/>
            </a:xfrm>
            <a:prstGeom prst="rect">
              <a:avLst/>
            </a:prstGeom>
          </p:spPr>
        </p:pic>
      </p:grpSp>
      <p:grpSp>
        <p:nvGrpSpPr>
          <p:cNvPr id="11" name="组合 10">
            <a:extLst>
              <a:ext uri="{FF2B5EF4-FFF2-40B4-BE49-F238E27FC236}">
                <a16:creationId xmlns:a16="http://schemas.microsoft.com/office/drawing/2014/main" id="{5AA9A538-699B-4DB9-87B1-0E11B7BD56FA}"/>
              </a:ext>
            </a:extLst>
          </p:cNvPr>
          <p:cNvGrpSpPr/>
          <p:nvPr/>
        </p:nvGrpSpPr>
        <p:grpSpPr>
          <a:xfrm>
            <a:off x="6381752" y="2695573"/>
            <a:ext cx="4581525" cy="1428749"/>
            <a:chOff x="6248402" y="1962148"/>
            <a:chExt cx="4581525" cy="1428749"/>
          </a:xfrm>
        </p:grpSpPr>
        <p:pic>
          <p:nvPicPr>
            <p:cNvPr id="8" name="图片 7">
              <a:extLst>
                <a:ext uri="{FF2B5EF4-FFF2-40B4-BE49-F238E27FC236}">
                  <a16:creationId xmlns:a16="http://schemas.microsoft.com/office/drawing/2014/main" id="{01536CEB-6796-4C3C-942D-61ED387A2E63}"/>
                </a:ext>
              </a:extLst>
            </p:cNvPr>
            <p:cNvPicPr>
              <a:picLocks noChangeAspect="1"/>
            </p:cNvPicPr>
            <p:nvPr/>
          </p:nvPicPr>
          <p:blipFill>
            <a:blip r:embed="rId4"/>
            <a:stretch>
              <a:fillRect/>
            </a:stretch>
          </p:blipFill>
          <p:spPr>
            <a:xfrm>
              <a:off x="6248402" y="1962148"/>
              <a:ext cx="2762250" cy="866775"/>
            </a:xfrm>
            <a:prstGeom prst="rect">
              <a:avLst/>
            </a:prstGeom>
          </p:spPr>
        </p:pic>
        <p:pic>
          <p:nvPicPr>
            <p:cNvPr id="9" name="图片 8">
              <a:extLst>
                <a:ext uri="{FF2B5EF4-FFF2-40B4-BE49-F238E27FC236}">
                  <a16:creationId xmlns:a16="http://schemas.microsoft.com/office/drawing/2014/main" id="{15048070-7B8B-493E-9599-D8780CCA4516}"/>
                </a:ext>
              </a:extLst>
            </p:cNvPr>
            <p:cNvPicPr>
              <a:picLocks noChangeAspect="1"/>
            </p:cNvPicPr>
            <p:nvPr/>
          </p:nvPicPr>
          <p:blipFill>
            <a:blip r:embed="rId5"/>
            <a:stretch>
              <a:fillRect/>
            </a:stretch>
          </p:blipFill>
          <p:spPr>
            <a:xfrm>
              <a:off x="6248402" y="2609847"/>
              <a:ext cx="4581525" cy="781050"/>
            </a:xfrm>
            <a:prstGeom prst="rect">
              <a:avLst/>
            </a:prstGeom>
          </p:spPr>
        </p:pic>
      </p:grpSp>
      <p:sp>
        <p:nvSpPr>
          <p:cNvPr id="4" name="文本框 3">
            <a:extLst>
              <a:ext uri="{FF2B5EF4-FFF2-40B4-BE49-F238E27FC236}">
                <a16:creationId xmlns:a16="http://schemas.microsoft.com/office/drawing/2014/main" id="{299ECB91-1C26-4F5C-B263-5B9C22EC66B5}"/>
              </a:ext>
            </a:extLst>
          </p:cNvPr>
          <p:cNvSpPr txBox="1"/>
          <p:nvPr/>
        </p:nvSpPr>
        <p:spPr>
          <a:xfrm>
            <a:off x="1866900" y="1983250"/>
            <a:ext cx="8096249" cy="646331"/>
          </a:xfrm>
          <a:prstGeom prst="rect">
            <a:avLst/>
          </a:prstGeom>
          <a:noFill/>
        </p:spPr>
        <p:txBody>
          <a:bodyPr wrap="square" rtlCol="0">
            <a:spAutoFit/>
          </a:bodyPr>
          <a:lstStyle/>
          <a:p>
            <a:r>
              <a:rPr lang="en-US" altLang="zh-CN" sz="3600" dirty="0"/>
              <a:t>Bounding box        vs.        </a:t>
            </a:r>
            <a:r>
              <a:rPr lang="en-US" altLang="zh-CN" sz="3600" dirty="0" err="1"/>
              <a:t>RepPoints</a:t>
            </a:r>
            <a:endParaRPr lang="zh-CN" altLang="en-US" sz="3600" dirty="0"/>
          </a:p>
        </p:txBody>
      </p:sp>
    </p:spTree>
    <p:extLst>
      <p:ext uri="{BB962C8B-B14F-4D97-AF65-F5344CB8AC3E}">
        <p14:creationId xmlns:p14="http://schemas.microsoft.com/office/powerpoint/2010/main" val="180036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22871-1A9D-4AC6-8CA3-B28145E30124}"/>
              </a:ext>
            </a:extLst>
          </p:cNvPr>
          <p:cNvSpPr>
            <a:spLocks noGrp="1"/>
          </p:cNvSpPr>
          <p:nvPr>
            <p:ph type="title"/>
          </p:nvPr>
        </p:nvSpPr>
        <p:spPr>
          <a:xfrm>
            <a:off x="2633364" y="5102619"/>
            <a:ext cx="10515600" cy="1325563"/>
          </a:xfrm>
        </p:spPr>
        <p:txBody>
          <a:bodyPr>
            <a:normAutofit/>
          </a:bodyPr>
          <a:lstStyle/>
          <a:p>
            <a:r>
              <a:rPr lang="en-US" altLang="zh-CN" sz="3200" dirty="0"/>
              <a:t>Learning Representative Points (</a:t>
            </a:r>
            <a:r>
              <a:rPr lang="en-US" altLang="zh-CN" sz="3200" dirty="0" err="1"/>
              <a:t>RepPoints</a:t>
            </a:r>
            <a:r>
              <a:rPr lang="en-US" altLang="zh-CN" sz="3200" dirty="0"/>
              <a:t>)</a:t>
            </a:r>
            <a:endParaRPr lang="zh-CN" altLang="en-US" sz="3200" dirty="0"/>
          </a:p>
        </p:txBody>
      </p:sp>
      <p:pic>
        <p:nvPicPr>
          <p:cNvPr id="4" name="图片 3">
            <a:extLst>
              <a:ext uri="{FF2B5EF4-FFF2-40B4-BE49-F238E27FC236}">
                <a16:creationId xmlns:a16="http://schemas.microsoft.com/office/drawing/2014/main" id="{4E3FF6DF-C6CA-4DC5-ADF4-FB09F68588B4}"/>
              </a:ext>
            </a:extLst>
          </p:cNvPr>
          <p:cNvPicPr>
            <a:picLocks noChangeAspect="1"/>
          </p:cNvPicPr>
          <p:nvPr/>
        </p:nvPicPr>
        <p:blipFill>
          <a:blip r:embed="rId2"/>
          <a:stretch>
            <a:fillRect/>
          </a:stretch>
        </p:blipFill>
        <p:spPr>
          <a:xfrm>
            <a:off x="1757064" y="573086"/>
            <a:ext cx="8677871" cy="4456507"/>
          </a:xfrm>
          <a:prstGeom prst="rect">
            <a:avLst/>
          </a:prstGeom>
        </p:spPr>
      </p:pic>
    </p:spTree>
    <p:extLst>
      <p:ext uri="{BB962C8B-B14F-4D97-AF65-F5344CB8AC3E}">
        <p14:creationId xmlns:p14="http://schemas.microsoft.com/office/powerpoint/2010/main" val="8480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9659D6-289F-4FF5-8993-7A55F87B403B}"/>
              </a:ext>
            </a:extLst>
          </p:cNvPr>
          <p:cNvSpPr>
            <a:spLocks noGrp="1"/>
          </p:cNvSpPr>
          <p:nvPr>
            <p:ph type="title"/>
          </p:nvPr>
        </p:nvSpPr>
        <p:spPr/>
        <p:txBody>
          <a:bodyPr/>
          <a:lstStyle/>
          <a:p>
            <a:r>
              <a:rPr lang="en-US" altLang="zh-CN" dirty="0" err="1"/>
              <a:t>RepPoints</a:t>
            </a:r>
            <a:r>
              <a:rPr lang="en-US" altLang="zh-CN" dirty="0"/>
              <a:t>: Point Set Representation</a:t>
            </a:r>
            <a:endParaRPr lang="zh-CN" altLang="en-US" dirty="0"/>
          </a:p>
        </p:txBody>
      </p:sp>
      <p:pic>
        <p:nvPicPr>
          <p:cNvPr id="5" name="图片 4">
            <a:extLst>
              <a:ext uri="{FF2B5EF4-FFF2-40B4-BE49-F238E27FC236}">
                <a16:creationId xmlns:a16="http://schemas.microsoft.com/office/drawing/2014/main" id="{55ACB7A3-D146-4A4F-8D48-2552B19E24A1}"/>
              </a:ext>
            </a:extLst>
          </p:cNvPr>
          <p:cNvPicPr>
            <a:picLocks noChangeAspect="1"/>
          </p:cNvPicPr>
          <p:nvPr/>
        </p:nvPicPr>
        <p:blipFill>
          <a:blip r:embed="rId2"/>
          <a:stretch>
            <a:fillRect/>
          </a:stretch>
        </p:blipFill>
        <p:spPr>
          <a:xfrm>
            <a:off x="354806" y="3786187"/>
            <a:ext cx="5705475" cy="1771650"/>
          </a:xfrm>
          <a:prstGeom prst="rect">
            <a:avLst/>
          </a:prstGeom>
        </p:spPr>
      </p:pic>
      <p:pic>
        <p:nvPicPr>
          <p:cNvPr id="6" name="图片 5">
            <a:extLst>
              <a:ext uri="{FF2B5EF4-FFF2-40B4-BE49-F238E27FC236}">
                <a16:creationId xmlns:a16="http://schemas.microsoft.com/office/drawing/2014/main" id="{1770683A-4FF3-44B5-88D3-8E1F95455304}"/>
              </a:ext>
            </a:extLst>
          </p:cNvPr>
          <p:cNvPicPr>
            <a:picLocks noChangeAspect="1"/>
          </p:cNvPicPr>
          <p:nvPr/>
        </p:nvPicPr>
        <p:blipFill>
          <a:blip r:embed="rId3"/>
          <a:stretch>
            <a:fillRect/>
          </a:stretch>
        </p:blipFill>
        <p:spPr>
          <a:xfrm>
            <a:off x="242887" y="2628900"/>
            <a:ext cx="5929314" cy="800100"/>
          </a:xfrm>
          <a:prstGeom prst="rect">
            <a:avLst/>
          </a:prstGeom>
        </p:spPr>
      </p:pic>
      <p:pic>
        <p:nvPicPr>
          <p:cNvPr id="7" name="图片 6">
            <a:extLst>
              <a:ext uri="{FF2B5EF4-FFF2-40B4-BE49-F238E27FC236}">
                <a16:creationId xmlns:a16="http://schemas.microsoft.com/office/drawing/2014/main" id="{670D08BD-61A8-4566-AD5B-55FF25E078CA}"/>
              </a:ext>
            </a:extLst>
          </p:cNvPr>
          <p:cNvPicPr>
            <a:picLocks noChangeAspect="1"/>
          </p:cNvPicPr>
          <p:nvPr/>
        </p:nvPicPr>
        <p:blipFill>
          <a:blip r:embed="rId4"/>
          <a:stretch>
            <a:fillRect/>
          </a:stretch>
        </p:blipFill>
        <p:spPr>
          <a:xfrm>
            <a:off x="504825" y="2181224"/>
            <a:ext cx="2571750" cy="428625"/>
          </a:xfrm>
          <a:prstGeom prst="rect">
            <a:avLst/>
          </a:prstGeom>
        </p:spPr>
      </p:pic>
      <p:pic>
        <p:nvPicPr>
          <p:cNvPr id="8" name="图片 7">
            <a:extLst>
              <a:ext uri="{FF2B5EF4-FFF2-40B4-BE49-F238E27FC236}">
                <a16:creationId xmlns:a16="http://schemas.microsoft.com/office/drawing/2014/main" id="{01536CEB-6796-4C3C-942D-61ED387A2E63}"/>
              </a:ext>
            </a:extLst>
          </p:cNvPr>
          <p:cNvPicPr>
            <a:picLocks noChangeAspect="1"/>
          </p:cNvPicPr>
          <p:nvPr/>
        </p:nvPicPr>
        <p:blipFill>
          <a:blip r:embed="rId5"/>
          <a:stretch>
            <a:fillRect/>
          </a:stretch>
        </p:blipFill>
        <p:spPr>
          <a:xfrm>
            <a:off x="6248402" y="1962148"/>
            <a:ext cx="2762250" cy="866775"/>
          </a:xfrm>
          <a:prstGeom prst="rect">
            <a:avLst/>
          </a:prstGeom>
        </p:spPr>
      </p:pic>
      <p:pic>
        <p:nvPicPr>
          <p:cNvPr id="9" name="图片 8">
            <a:extLst>
              <a:ext uri="{FF2B5EF4-FFF2-40B4-BE49-F238E27FC236}">
                <a16:creationId xmlns:a16="http://schemas.microsoft.com/office/drawing/2014/main" id="{15048070-7B8B-493E-9599-D8780CCA4516}"/>
              </a:ext>
            </a:extLst>
          </p:cNvPr>
          <p:cNvPicPr>
            <a:picLocks noChangeAspect="1"/>
          </p:cNvPicPr>
          <p:nvPr/>
        </p:nvPicPr>
        <p:blipFill>
          <a:blip r:embed="rId6"/>
          <a:stretch>
            <a:fillRect/>
          </a:stretch>
        </p:blipFill>
        <p:spPr>
          <a:xfrm>
            <a:off x="6248402" y="2609849"/>
            <a:ext cx="4581525" cy="781050"/>
          </a:xfrm>
          <a:prstGeom prst="rect">
            <a:avLst/>
          </a:prstGeom>
        </p:spPr>
      </p:pic>
      <p:pic>
        <p:nvPicPr>
          <p:cNvPr id="10" name="图片 9">
            <a:extLst>
              <a:ext uri="{FF2B5EF4-FFF2-40B4-BE49-F238E27FC236}">
                <a16:creationId xmlns:a16="http://schemas.microsoft.com/office/drawing/2014/main" id="{D5DF1FE8-E1A5-4893-9107-817739C83406}"/>
              </a:ext>
            </a:extLst>
          </p:cNvPr>
          <p:cNvPicPr>
            <a:picLocks noChangeAspect="1"/>
          </p:cNvPicPr>
          <p:nvPr/>
        </p:nvPicPr>
        <p:blipFill>
          <a:blip r:embed="rId7"/>
          <a:stretch>
            <a:fillRect/>
          </a:stretch>
        </p:blipFill>
        <p:spPr>
          <a:xfrm>
            <a:off x="6248402" y="3652837"/>
            <a:ext cx="5781674" cy="1800225"/>
          </a:xfrm>
          <a:prstGeom prst="rect">
            <a:avLst/>
          </a:prstGeom>
        </p:spPr>
      </p:pic>
    </p:spTree>
    <p:extLst>
      <p:ext uri="{BB962C8B-B14F-4D97-AF65-F5344CB8AC3E}">
        <p14:creationId xmlns:p14="http://schemas.microsoft.com/office/powerpoint/2010/main" val="400229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CB93C97-6BF9-4F84-BC1C-38A608D1D0B8}"/>
              </a:ext>
            </a:extLst>
          </p:cNvPr>
          <p:cNvSpPr>
            <a:spLocks noGrp="1"/>
          </p:cNvSpPr>
          <p:nvPr>
            <p:ph idx="1"/>
          </p:nvPr>
        </p:nvSpPr>
        <p:spPr>
          <a:xfrm>
            <a:off x="1752600" y="5721350"/>
            <a:ext cx="10515600" cy="4351338"/>
          </a:xfrm>
        </p:spPr>
        <p:txBody>
          <a:bodyPr/>
          <a:lstStyle/>
          <a:p>
            <a:pPr marL="0" indent="0">
              <a:buNone/>
            </a:pPr>
            <a:r>
              <a:rPr lang="en-US" altLang="zh-CN" dirty="0" err="1"/>
              <a:t>RPDet</a:t>
            </a:r>
            <a:r>
              <a:rPr lang="en-US" altLang="zh-CN" dirty="0"/>
              <a:t>: an anchor-free object detector based on </a:t>
            </a:r>
            <a:r>
              <a:rPr lang="en-US" altLang="zh-CN" dirty="0" err="1"/>
              <a:t>RepPoints</a:t>
            </a:r>
            <a:r>
              <a:rPr lang="en-US" altLang="zh-CN" dirty="0"/>
              <a:t> </a:t>
            </a:r>
            <a:endParaRPr lang="zh-CN" altLang="en-US" dirty="0"/>
          </a:p>
        </p:txBody>
      </p:sp>
      <p:pic>
        <p:nvPicPr>
          <p:cNvPr id="4" name="图片 3">
            <a:extLst>
              <a:ext uri="{FF2B5EF4-FFF2-40B4-BE49-F238E27FC236}">
                <a16:creationId xmlns:a16="http://schemas.microsoft.com/office/drawing/2014/main" id="{F6E4D2EE-A0D1-4D99-81FF-AE5867F7CAD8}"/>
              </a:ext>
            </a:extLst>
          </p:cNvPr>
          <p:cNvPicPr>
            <a:picLocks noChangeAspect="1"/>
          </p:cNvPicPr>
          <p:nvPr/>
        </p:nvPicPr>
        <p:blipFill>
          <a:blip r:embed="rId2"/>
          <a:stretch>
            <a:fillRect/>
          </a:stretch>
        </p:blipFill>
        <p:spPr>
          <a:xfrm>
            <a:off x="0" y="1531577"/>
            <a:ext cx="12192000" cy="3661495"/>
          </a:xfrm>
          <a:prstGeom prst="rect">
            <a:avLst/>
          </a:prstGeom>
        </p:spPr>
      </p:pic>
    </p:spTree>
    <p:extLst>
      <p:ext uri="{BB962C8B-B14F-4D97-AF65-F5344CB8AC3E}">
        <p14:creationId xmlns:p14="http://schemas.microsoft.com/office/powerpoint/2010/main" val="304707896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716</Words>
  <Application>Microsoft Office PowerPoint</Application>
  <PresentationFormat>宽屏</PresentationFormat>
  <Paragraphs>69</Paragraphs>
  <Slides>20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等线</vt:lpstr>
      <vt:lpstr>等线 Light</vt:lpstr>
      <vt:lpstr>Arial</vt:lpstr>
      <vt:lpstr>Office 主题​​</vt:lpstr>
      <vt:lpstr>RepPoints: Point Set Representation for Object Detection</vt:lpstr>
      <vt:lpstr>Overview</vt:lpstr>
      <vt:lpstr>Review of modern object detection pipelines</vt:lpstr>
      <vt:lpstr>Bounding boxes are used as anchors, proposals and final predictions.</vt:lpstr>
      <vt:lpstr>PowerPoint 演示文稿</vt:lpstr>
      <vt:lpstr>RepPoints: Point Set Representation</vt:lpstr>
      <vt:lpstr>Learning Representative Points (RepPoints)</vt:lpstr>
      <vt:lpstr>RepPoints: Point Set Representation</vt:lpstr>
      <vt:lpstr>PowerPoint 演示文稿</vt:lpstr>
      <vt:lpstr>Bounding box vs. RepPoints</vt:lpstr>
      <vt:lpstr>Studies on assigner, supervision and anchors for RepPoints</vt:lpstr>
      <vt:lpstr>System level comparison</vt:lpstr>
      <vt:lpstr>PowerPoint 演示文稿</vt:lpstr>
      <vt:lpstr>Discussion: some thoughts on RepPoints</vt:lpstr>
      <vt:lpstr>Discussion A: Interpretable Deformation Modeling</vt:lpstr>
      <vt:lpstr>Discussion A: Interpretable Deformation Modeling </vt:lpstr>
      <vt:lpstr>Discussion B. Extending RepPoints: Denser and Finer </vt:lpstr>
      <vt:lpstr>Discussion B. Extending RepPoints: Denser and Finer </vt:lpstr>
      <vt:lpstr>Discussion C. Regression vs. Classification</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RepPoints: Point Set Representation for Object Detection and Beyond</dc:title>
  <dc:creator>Liu Shaohui</dc:creator>
  <cp:lastModifiedBy>Liu Shaohui</cp:lastModifiedBy>
  <cp:revision>83</cp:revision>
  <dcterms:created xsi:type="dcterms:W3CDTF">2019-05-04T16:41:58Z</dcterms:created>
  <dcterms:modified xsi:type="dcterms:W3CDTF">2020-06-11T07:33:55Z</dcterms:modified>
</cp:coreProperties>
</file>