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embeddedFontLst>
    <p:embeddedFont>
      <p:font typeface="Raleway"/>
      <p:regular r:id="rId14"/>
      <p:bold r:id="rId15"/>
      <p:italic r:id="rId16"/>
      <p:boldItalic r:id="rId17"/>
    </p:embeddedFont>
    <p:embeddedFont>
      <p:font typeface="La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italic.fntdata"/><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font" Target="fonts/Lato-bold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5" Type="http://schemas.openxmlformats.org/officeDocument/2006/relationships/slideMaster" Target="slideMasters/slideMaster2.xml"/><Relationship Id="rId19" Type="http://schemas.openxmlformats.org/officeDocument/2006/relationships/font" Target="fonts/Lato-bold.fntdata"/><Relationship Id="rId6" Type="http://schemas.openxmlformats.org/officeDocument/2006/relationships/notesMaster" Target="notesMasters/notesMaster1.xml"/><Relationship Id="rId18" Type="http://schemas.openxmlformats.org/officeDocument/2006/relationships/font" Target="fonts/Lato-regular.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7ca00f9ba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7ca00f9ba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Motivation. </a:t>
            </a:r>
            <a:endParaRPr/>
          </a:p>
          <a:p>
            <a:pPr indent="-298450" lvl="0" marL="457200" rtl="0" algn="l">
              <a:spcBef>
                <a:spcPts val="0"/>
              </a:spcBef>
              <a:spcAft>
                <a:spcPts val="0"/>
              </a:spcAft>
              <a:buSzPts val="1100"/>
              <a:buAutoNum type="arabicPeriod"/>
            </a:pPr>
            <a:r>
              <a:rPr lang="zh-CN"/>
              <a:t>Our goal is to address the complex real-world cases, where mostly we aim to learn a generative model for high-dimensional non-uniform space with unknown topology using sparse samples.</a:t>
            </a:r>
            <a:endParaRPr/>
          </a:p>
          <a:p>
            <a:pPr indent="-298450" lvl="0" marL="457200" rtl="0" algn="l">
              <a:spcBef>
                <a:spcPts val="0"/>
              </a:spcBef>
              <a:spcAft>
                <a:spcPts val="0"/>
              </a:spcAft>
              <a:buSzPts val="1100"/>
              <a:buAutoNum type="arabicPeriod"/>
            </a:pPr>
            <a:r>
              <a:rPr lang="zh-CN"/>
              <a:t>Review of existing methods. 2.1) GAN focuses more on the validity of the samples, resulting in mode collapse. 2.2) BourGAN focuses more on matching the pairwise distance, resulting in poor generalization ability.</a:t>
            </a:r>
            <a:endParaRPr/>
          </a:p>
          <a:p>
            <a:pPr indent="-298450" lvl="0" marL="457200" rtl="0" algn="l">
              <a:spcBef>
                <a:spcPts val="0"/>
              </a:spcBef>
              <a:spcAft>
                <a:spcPts val="0"/>
              </a:spcAft>
              <a:buSzPts val="1100"/>
              <a:buAutoNum type="arabicPeriod"/>
            </a:pPr>
            <a:r>
              <a:rPr lang="zh-CN"/>
              <a:t>Motivation of our method. 3.1) To address mode collapse -&gt; to recover the full pattern -&gt; to diversity, which is to actively expand the space. 3.2) To address generalization -&gt; to ensure valid inner samples -&gt; to unfold, which is to safely interpolate.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ae6d5af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ae6d5af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7ca00f9b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7ca00f9b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7d216a06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7d216a06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7ca00f9ba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57ca00f9ba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7cf0489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7cf0489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SzPts val="2800"/>
              <a:buFont typeface="Raleway"/>
              <a:buNone/>
              <a:defRPr b="1" sz="2800">
                <a:latin typeface="Raleway"/>
                <a:ea typeface="Raleway"/>
                <a:cs typeface="Raleway"/>
                <a:sym typeface="Raleway"/>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5.png"/><Relationship Id="rId5" Type="http://schemas.openxmlformats.org/officeDocument/2006/relationships/image" Target="../media/image11.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3.gif"/><Relationship Id="rId4" Type="http://schemas.openxmlformats.org/officeDocument/2006/relationships/image" Target="../media/image30.png"/><Relationship Id="rId11" Type="http://schemas.openxmlformats.org/officeDocument/2006/relationships/image" Target="../media/image29.gif"/><Relationship Id="rId10" Type="http://schemas.openxmlformats.org/officeDocument/2006/relationships/image" Target="../media/image41.gif"/><Relationship Id="rId9"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9.png"/><Relationship Id="rId13" Type="http://schemas.openxmlformats.org/officeDocument/2006/relationships/image" Target="../media/image17.png"/><Relationship Id="rId12"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40.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4.png"/><Relationship Id="rId9" Type="http://schemas.openxmlformats.org/officeDocument/2006/relationships/image" Target="../media/image37.gif"/><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39.gif"/><Relationship Id="rId8"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5"/>
          <p:cNvSpPr txBox="1"/>
          <p:nvPr/>
        </p:nvSpPr>
        <p:spPr>
          <a:xfrm>
            <a:off x="619575" y="1992150"/>
            <a:ext cx="8256300" cy="5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3000">
                <a:latin typeface="Lato"/>
                <a:ea typeface="Lato"/>
                <a:cs typeface="Lato"/>
                <a:sym typeface="Lato"/>
              </a:rPr>
              <a:t>Normalized Diversification</a:t>
            </a:r>
            <a:endParaRPr b="1" sz="3000">
              <a:latin typeface="Lato"/>
              <a:ea typeface="Lato"/>
              <a:cs typeface="Lato"/>
              <a:sym typeface="Lato"/>
            </a:endParaRPr>
          </a:p>
          <a:p>
            <a:pPr indent="0" lvl="0" marL="0" rtl="0" algn="l">
              <a:spcBef>
                <a:spcPts val="0"/>
              </a:spcBef>
              <a:spcAft>
                <a:spcPts val="0"/>
              </a:spcAft>
              <a:buNone/>
            </a:pPr>
            <a:r>
              <a:t/>
            </a:r>
            <a:endParaRPr b="1" sz="3000">
              <a:latin typeface="Lato"/>
              <a:ea typeface="Lato"/>
              <a:cs typeface="Lato"/>
              <a:sym typeface="Lato"/>
            </a:endParaRPr>
          </a:p>
          <a:p>
            <a:pPr indent="0" lvl="0" marL="0" rtl="0" algn="l">
              <a:spcBef>
                <a:spcPts val="0"/>
              </a:spcBef>
              <a:spcAft>
                <a:spcPts val="0"/>
              </a:spcAft>
              <a:buNone/>
            </a:pPr>
            <a:r>
              <a:rPr lang="zh-CN" sz="1800">
                <a:latin typeface="Lato"/>
                <a:ea typeface="Lato"/>
                <a:cs typeface="Lato"/>
                <a:sym typeface="Lato"/>
              </a:rPr>
              <a:t>CVPR 2019</a:t>
            </a:r>
            <a:endParaRPr sz="1800">
              <a:latin typeface="Lato"/>
              <a:ea typeface="Lato"/>
              <a:cs typeface="Lato"/>
              <a:sym typeface="Lato"/>
            </a:endParaRPr>
          </a:p>
          <a:p>
            <a:pPr indent="0" lvl="0" marL="0" rtl="0" algn="l">
              <a:spcBef>
                <a:spcPts val="0"/>
              </a:spcBef>
              <a:spcAft>
                <a:spcPts val="0"/>
              </a:spcAft>
              <a:buNone/>
            </a:pPr>
            <a:r>
              <a:rPr lang="zh-CN" sz="1800">
                <a:latin typeface="Lato"/>
                <a:ea typeface="Lato"/>
                <a:cs typeface="Lato"/>
                <a:sym typeface="Lato"/>
              </a:rPr>
              <a:t>Shaohui Liu</a:t>
            </a:r>
            <a:r>
              <a:rPr b="1" lang="zh-CN" sz="1800">
                <a:latin typeface="Lato"/>
                <a:ea typeface="Lato"/>
                <a:cs typeface="Lato"/>
                <a:sym typeface="Lato"/>
              </a:rPr>
              <a:t>*, </a:t>
            </a:r>
            <a:r>
              <a:rPr lang="zh-CN" sz="1800">
                <a:latin typeface="Lato"/>
                <a:ea typeface="Lato"/>
                <a:cs typeface="Lato"/>
                <a:sym typeface="Lato"/>
              </a:rPr>
              <a:t> Xiao Zhang*, Jianqiao Wangni, Jianbo Shi</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6"/>
          <p:cNvSpPr txBox="1"/>
          <p:nvPr/>
        </p:nvSpPr>
        <p:spPr>
          <a:xfrm>
            <a:off x="775650" y="670900"/>
            <a:ext cx="79854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800"/>
              <a:t>Learning a generative model for </a:t>
            </a:r>
            <a:r>
              <a:rPr b="1" lang="zh-CN" sz="1800"/>
              <a:t>high-dimensional non-uniform</a:t>
            </a:r>
            <a:r>
              <a:rPr lang="zh-CN" sz="1800"/>
              <a:t> space with </a:t>
            </a:r>
            <a:r>
              <a:rPr b="1" lang="zh-CN" sz="1800"/>
              <a:t>unknown topology </a:t>
            </a:r>
            <a:r>
              <a:rPr lang="zh-CN" sz="1800"/>
              <a:t>using </a:t>
            </a:r>
            <a:r>
              <a:rPr b="1" lang="zh-CN" sz="1800"/>
              <a:t>sparse samples</a:t>
            </a:r>
            <a:r>
              <a:rPr lang="zh-CN" sz="1800"/>
              <a:t>.</a:t>
            </a:r>
            <a:endParaRPr sz="1800"/>
          </a:p>
          <a:p>
            <a:pPr indent="-342900" lvl="0" marL="457200" rtl="0" algn="l">
              <a:spcBef>
                <a:spcPts val="0"/>
              </a:spcBef>
              <a:spcAft>
                <a:spcPts val="0"/>
              </a:spcAft>
              <a:buSzPts val="1800"/>
              <a:buChar char="-"/>
            </a:pPr>
            <a:r>
              <a:rPr lang="zh-CN" sz="1800"/>
              <a:t>very complex in real-world cases.</a:t>
            </a:r>
            <a:endParaRPr sz="1800"/>
          </a:p>
          <a:p>
            <a:pPr indent="0" lvl="0" marL="0" rtl="0" algn="l">
              <a:spcBef>
                <a:spcPts val="0"/>
              </a:spcBef>
              <a:spcAft>
                <a:spcPts val="0"/>
              </a:spcAft>
              <a:buNone/>
            </a:pPr>
            <a:r>
              <a:t/>
            </a:r>
            <a:endParaRPr sz="1800"/>
          </a:p>
        </p:txBody>
      </p:sp>
      <p:grpSp>
        <p:nvGrpSpPr>
          <p:cNvPr id="137" name="Google Shape;137;p26"/>
          <p:cNvGrpSpPr/>
          <p:nvPr/>
        </p:nvGrpSpPr>
        <p:grpSpPr>
          <a:xfrm>
            <a:off x="851025" y="2114561"/>
            <a:ext cx="1558608" cy="2041396"/>
            <a:chOff x="2482600" y="362495"/>
            <a:chExt cx="3497774" cy="4581230"/>
          </a:xfrm>
        </p:grpSpPr>
        <p:pic>
          <p:nvPicPr>
            <p:cNvPr id="138" name="Google Shape;138;p26"/>
            <p:cNvPicPr preferRelativeResize="0"/>
            <p:nvPr/>
          </p:nvPicPr>
          <p:blipFill>
            <a:blip r:embed="rId3">
              <a:alphaModFix/>
            </a:blip>
            <a:stretch>
              <a:fillRect/>
            </a:stretch>
          </p:blipFill>
          <p:spPr>
            <a:xfrm>
              <a:off x="2482600" y="1640901"/>
              <a:ext cx="1512944" cy="1497846"/>
            </a:xfrm>
            <a:prstGeom prst="rect">
              <a:avLst/>
            </a:prstGeom>
            <a:noFill/>
            <a:ln>
              <a:noFill/>
            </a:ln>
          </p:spPr>
        </p:pic>
        <p:pic>
          <p:nvPicPr>
            <p:cNvPr id="139" name="Google Shape;139;p26"/>
            <p:cNvPicPr preferRelativeResize="0"/>
            <p:nvPr/>
          </p:nvPicPr>
          <p:blipFill>
            <a:blip r:embed="rId4">
              <a:alphaModFix/>
            </a:blip>
            <a:stretch>
              <a:fillRect/>
            </a:stretch>
          </p:blipFill>
          <p:spPr>
            <a:xfrm>
              <a:off x="4365138" y="1616883"/>
              <a:ext cx="1512943" cy="1598619"/>
            </a:xfrm>
            <a:prstGeom prst="rect">
              <a:avLst/>
            </a:prstGeom>
            <a:noFill/>
            <a:ln>
              <a:noFill/>
            </a:ln>
          </p:spPr>
        </p:pic>
        <p:pic>
          <p:nvPicPr>
            <p:cNvPr id="140" name="Google Shape;140;p26"/>
            <p:cNvPicPr preferRelativeResize="0"/>
            <p:nvPr/>
          </p:nvPicPr>
          <p:blipFill>
            <a:blip r:embed="rId5">
              <a:alphaModFix/>
            </a:blip>
            <a:stretch>
              <a:fillRect/>
            </a:stretch>
          </p:blipFill>
          <p:spPr>
            <a:xfrm>
              <a:off x="2488936" y="3445487"/>
              <a:ext cx="1500268" cy="1497843"/>
            </a:xfrm>
            <a:prstGeom prst="rect">
              <a:avLst/>
            </a:prstGeom>
            <a:noFill/>
            <a:ln>
              <a:noFill/>
            </a:ln>
          </p:spPr>
        </p:pic>
        <p:pic>
          <p:nvPicPr>
            <p:cNvPr id="141" name="Google Shape;141;p26"/>
            <p:cNvPicPr preferRelativeResize="0"/>
            <p:nvPr/>
          </p:nvPicPr>
          <p:blipFill>
            <a:blip r:embed="rId6">
              <a:alphaModFix/>
            </a:blip>
            <a:stretch>
              <a:fillRect/>
            </a:stretch>
          </p:blipFill>
          <p:spPr>
            <a:xfrm>
              <a:off x="4365138" y="3445122"/>
              <a:ext cx="1512944" cy="1498604"/>
            </a:xfrm>
            <a:prstGeom prst="rect">
              <a:avLst/>
            </a:prstGeom>
            <a:noFill/>
            <a:ln>
              <a:noFill/>
            </a:ln>
          </p:spPr>
        </p:pic>
        <p:sp>
          <p:nvSpPr>
            <p:cNvPr id="142" name="Google Shape;142;p26"/>
            <p:cNvSpPr txBox="1"/>
            <p:nvPr/>
          </p:nvSpPr>
          <p:spPr>
            <a:xfrm>
              <a:off x="4604874" y="362495"/>
              <a:ext cx="1375500" cy="5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latin typeface="Lato"/>
                  <a:ea typeface="Lato"/>
                  <a:cs typeface="Lato"/>
                  <a:sym typeface="Lato"/>
                </a:rPr>
                <a:t>        GT</a:t>
              </a:r>
              <a:endParaRPr>
                <a:latin typeface="Lato"/>
                <a:ea typeface="Lato"/>
                <a:cs typeface="Lato"/>
                <a:sym typeface="Lato"/>
              </a:endParaRPr>
            </a:p>
          </p:txBody>
        </p:sp>
        <p:sp>
          <p:nvSpPr>
            <p:cNvPr id="143" name="Google Shape;143;p26"/>
            <p:cNvSpPr txBox="1"/>
            <p:nvPr/>
          </p:nvSpPr>
          <p:spPr>
            <a:xfrm>
              <a:off x="2620063" y="853771"/>
              <a:ext cx="1375500" cy="5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latin typeface="Lato"/>
                  <a:ea typeface="Lato"/>
                  <a:cs typeface="Lato"/>
                  <a:sym typeface="Lato"/>
                </a:rPr>
                <a:t>GAN</a:t>
              </a:r>
              <a:endParaRPr>
                <a:latin typeface="Lato"/>
                <a:ea typeface="Lato"/>
                <a:cs typeface="Lato"/>
                <a:sym typeface="Lato"/>
              </a:endParaRPr>
            </a:p>
          </p:txBody>
        </p:sp>
      </p:grpSp>
      <p:sp>
        <p:nvSpPr>
          <p:cNvPr id="144" name="Google Shape;144;p26"/>
          <p:cNvSpPr txBox="1"/>
          <p:nvPr/>
        </p:nvSpPr>
        <p:spPr>
          <a:xfrm>
            <a:off x="774825" y="1742813"/>
            <a:ext cx="6498900" cy="4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Limitation: Mode Collapse (GAN) and Overfitting the training data (BourGAN).</a:t>
            </a:r>
            <a:endParaRPr/>
          </a:p>
        </p:txBody>
      </p:sp>
      <p:pic>
        <p:nvPicPr>
          <p:cNvPr id="145" name="Google Shape;145;p26"/>
          <p:cNvPicPr preferRelativeResize="0"/>
          <p:nvPr/>
        </p:nvPicPr>
        <p:blipFill rotWithShape="1">
          <a:blip r:embed="rId7">
            <a:alphaModFix/>
          </a:blip>
          <a:srcRect b="0" l="0" r="0" t="0"/>
          <a:stretch/>
        </p:blipFill>
        <p:spPr>
          <a:xfrm>
            <a:off x="3025125" y="2420375"/>
            <a:ext cx="5395701" cy="986575"/>
          </a:xfrm>
          <a:prstGeom prst="rect">
            <a:avLst/>
          </a:prstGeom>
          <a:noFill/>
          <a:ln>
            <a:noFill/>
          </a:ln>
        </p:spPr>
      </p:pic>
      <p:sp>
        <p:nvSpPr>
          <p:cNvPr id="146" name="Google Shape;146;p26"/>
          <p:cNvSpPr txBox="1"/>
          <p:nvPr/>
        </p:nvSpPr>
        <p:spPr>
          <a:xfrm>
            <a:off x="2894025" y="3602100"/>
            <a:ext cx="7335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Motivation:</a:t>
            </a:r>
            <a:endParaRPr/>
          </a:p>
          <a:p>
            <a:pPr indent="-317500" lvl="0" marL="457200" rtl="0" algn="l">
              <a:spcBef>
                <a:spcPts val="0"/>
              </a:spcBef>
              <a:spcAft>
                <a:spcPts val="0"/>
              </a:spcAft>
              <a:buSzPts val="1400"/>
              <a:buChar char="●"/>
            </a:pPr>
            <a:r>
              <a:rPr lang="zh-CN">
                <a:solidFill>
                  <a:schemeClr val="dk1"/>
                </a:solidFill>
              </a:rPr>
              <a:t>To ensure valid inner samples, i.e. to unfold. (safe interpolation)</a:t>
            </a:r>
            <a:endParaRPr/>
          </a:p>
          <a:p>
            <a:pPr indent="-317500" lvl="0" marL="457200" rtl="0" algn="l">
              <a:spcBef>
                <a:spcPts val="0"/>
              </a:spcBef>
              <a:spcAft>
                <a:spcPts val="0"/>
              </a:spcAft>
              <a:buSzPts val="1400"/>
              <a:buChar char="●"/>
            </a:pPr>
            <a:r>
              <a:rPr lang="zh-CN">
                <a:solidFill>
                  <a:schemeClr val="dk1"/>
                </a:solidFill>
              </a:rPr>
              <a:t>To recover the full pattern, i.e. to diversify. (active extrapolation)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7"/>
          <p:cNvSpPr txBox="1"/>
          <p:nvPr/>
        </p:nvSpPr>
        <p:spPr>
          <a:xfrm>
            <a:off x="904200" y="247350"/>
            <a:ext cx="73356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800"/>
              <a:t>To address both </a:t>
            </a:r>
            <a:r>
              <a:rPr b="1" lang="zh-CN" sz="1800"/>
              <a:t>mode collapse</a:t>
            </a:r>
            <a:r>
              <a:rPr lang="zh-CN" sz="1800"/>
              <a:t> and </a:t>
            </a:r>
            <a:r>
              <a:rPr b="1" lang="zh-CN" sz="1800"/>
              <a:t>overfitting</a:t>
            </a:r>
            <a:r>
              <a:rPr lang="zh-CN" sz="1800"/>
              <a: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the idea of </a:t>
            </a:r>
            <a:r>
              <a:rPr b="1" lang="zh-CN" sz="1800"/>
              <a:t>manifold unfolding</a:t>
            </a:r>
            <a:r>
              <a:rPr lang="zh-CN" sz="1800"/>
              <a:t>:</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arenR"/>
            </a:pPr>
            <a:r>
              <a:rPr lang="zh-CN" sz="1800"/>
              <a:t>No holes. (compact encoding space)</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AutoNum type="arabicParenR"/>
            </a:pPr>
            <a:r>
              <a:rPr lang="zh-CN" sz="1800"/>
              <a:t>Any paired samples can be connected with a straight line on the latent encoding space.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With manifold unfolding, we can ensure </a:t>
            </a:r>
            <a:r>
              <a:rPr b="1" lang="zh-CN" sz="1800"/>
              <a:t>safe interpolation</a:t>
            </a:r>
            <a:r>
              <a:rPr lang="zh-CN" sz="1800"/>
              <a:t> on the latent space, forming a compact encoding for the target data.</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grpSp>
        <p:nvGrpSpPr>
          <p:cNvPr id="152" name="Google Shape;152;p27"/>
          <p:cNvGrpSpPr/>
          <p:nvPr/>
        </p:nvGrpSpPr>
        <p:grpSpPr>
          <a:xfrm>
            <a:off x="2933749" y="2835875"/>
            <a:ext cx="7548376" cy="1082725"/>
            <a:chOff x="2933749" y="2851450"/>
            <a:chExt cx="7548376" cy="1082725"/>
          </a:xfrm>
        </p:grpSpPr>
        <p:pic>
          <p:nvPicPr>
            <p:cNvPr id="153" name="Google Shape;153;p27"/>
            <p:cNvPicPr preferRelativeResize="0"/>
            <p:nvPr/>
          </p:nvPicPr>
          <p:blipFill>
            <a:blip r:embed="rId3">
              <a:alphaModFix/>
            </a:blip>
            <a:stretch>
              <a:fillRect/>
            </a:stretch>
          </p:blipFill>
          <p:spPr>
            <a:xfrm>
              <a:off x="7109900" y="3039450"/>
              <a:ext cx="1331569" cy="894725"/>
            </a:xfrm>
            <a:prstGeom prst="rect">
              <a:avLst/>
            </a:prstGeom>
            <a:noFill/>
            <a:ln>
              <a:noFill/>
            </a:ln>
          </p:spPr>
        </p:pic>
        <p:pic>
          <p:nvPicPr>
            <p:cNvPr id="154" name="Google Shape;154;p27"/>
            <p:cNvPicPr preferRelativeResize="0"/>
            <p:nvPr/>
          </p:nvPicPr>
          <p:blipFill>
            <a:blip r:embed="rId4">
              <a:alphaModFix/>
            </a:blip>
            <a:stretch>
              <a:fillRect/>
            </a:stretch>
          </p:blipFill>
          <p:spPr>
            <a:xfrm>
              <a:off x="5183725" y="3087900"/>
              <a:ext cx="1146100" cy="770075"/>
            </a:xfrm>
            <a:prstGeom prst="rect">
              <a:avLst/>
            </a:prstGeom>
            <a:noFill/>
            <a:ln>
              <a:noFill/>
            </a:ln>
          </p:spPr>
        </p:pic>
        <p:pic>
          <p:nvPicPr>
            <p:cNvPr id="155" name="Google Shape;155;p27"/>
            <p:cNvPicPr preferRelativeResize="0"/>
            <p:nvPr/>
          </p:nvPicPr>
          <p:blipFill>
            <a:blip r:embed="rId5">
              <a:alphaModFix/>
            </a:blip>
            <a:stretch>
              <a:fillRect/>
            </a:stretch>
          </p:blipFill>
          <p:spPr>
            <a:xfrm>
              <a:off x="6177425" y="3039450"/>
              <a:ext cx="1273825" cy="855900"/>
            </a:xfrm>
            <a:prstGeom prst="rect">
              <a:avLst/>
            </a:prstGeom>
            <a:noFill/>
            <a:ln>
              <a:noFill/>
            </a:ln>
          </p:spPr>
        </p:pic>
        <p:pic>
          <p:nvPicPr>
            <p:cNvPr id="156" name="Google Shape;156;p27"/>
            <p:cNvPicPr preferRelativeResize="0"/>
            <p:nvPr/>
          </p:nvPicPr>
          <p:blipFill>
            <a:blip r:embed="rId6">
              <a:alphaModFix/>
            </a:blip>
            <a:stretch>
              <a:fillRect/>
            </a:stretch>
          </p:blipFill>
          <p:spPr>
            <a:xfrm>
              <a:off x="2933749" y="3135400"/>
              <a:ext cx="1146100" cy="675072"/>
            </a:xfrm>
            <a:prstGeom prst="rect">
              <a:avLst/>
            </a:prstGeom>
            <a:noFill/>
            <a:ln>
              <a:noFill/>
            </a:ln>
          </p:spPr>
        </p:pic>
        <p:pic>
          <p:nvPicPr>
            <p:cNvPr id="157" name="Google Shape;157;p27"/>
            <p:cNvPicPr preferRelativeResize="0"/>
            <p:nvPr/>
          </p:nvPicPr>
          <p:blipFill>
            <a:blip r:embed="rId7">
              <a:alphaModFix/>
            </a:blip>
            <a:stretch>
              <a:fillRect/>
            </a:stretch>
          </p:blipFill>
          <p:spPr>
            <a:xfrm>
              <a:off x="4079850" y="3054625"/>
              <a:ext cx="1273825" cy="855894"/>
            </a:xfrm>
            <a:prstGeom prst="rect">
              <a:avLst/>
            </a:prstGeom>
            <a:noFill/>
            <a:ln>
              <a:noFill/>
            </a:ln>
          </p:spPr>
        </p:pic>
        <p:sp>
          <p:nvSpPr>
            <p:cNvPr id="158" name="Google Shape;158;p27"/>
            <p:cNvSpPr txBox="1"/>
            <p:nvPr/>
          </p:nvSpPr>
          <p:spPr>
            <a:xfrm>
              <a:off x="3146525" y="2851450"/>
              <a:ext cx="73356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900"/>
                <a:t>Latent z space	          Target data		   Iter 100	        Iter 200	         Iter 1000</a:t>
              </a:r>
              <a:endParaRPr sz="900"/>
            </a:p>
          </p:txBody>
        </p:sp>
      </p:grpSp>
      <p:pic>
        <p:nvPicPr>
          <p:cNvPr id="159" name="Google Shape;159;p27"/>
          <p:cNvPicPr preferRelativeResize="0"/>
          <p:nvPr/>
        </p:nvPicPr>
        <p:blipFill>
          <a:blip r:embed="rId8">
            <a:alphaModFix/>
          </a:blip>
          <a:stretch>
            <a:fillRect/>
          </a:stretch>
        </p:blipFill>
        <p:spPr>
          <a:xfrm>
            <a:off x="5463600" y="977450"/>
            <a:ext cx="1379686" cy="1082725"/>
          </a:xfrm>
          <a:prstGeom prst="rect">
            <a:avLst/>
          </a:prstGeom>
          <a:noFill/>
          <a:ln>
            <a:noFill/>
          </a:ln>
        </p:spPr>
      </p:pic>
      <p:sp>
        <p:nvSpPr>
          <p:cNvPr id="160" name="Google Shape;160;p27"/>
          <p:cNvSpPr txBox="1"/>
          <p:nvPr/>
        </p:nvSpPr>
        <p:spPr>
          <a:xfrm>
            <a:off x="6843275" y="1053650"/>
            <a:ext cx="19341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t-SNE for MNIST dataset, where many holes exist on the embedding space.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Normalized Diversification (NDiv)</a:t>
            </a:r>
            <a:endParaRPr/>
          </a:p>
        </p:txBody>
      </p:sp>
      <p:pic>
        <p:nvPicPr>
          <p:cNvPr id="166" name="Google Shape;166;p28"/>
          <p:cNvPicPr preferRelativeResize="0"/>
          <p:nvPr/>
        </p:nvPicPr>
        <p:blipFill>
          <a:blip r:embed="rId3">
            <a:alphaModFix/>
          </a:blip>
          <a:stretch>
            <a:fillRect/>
          </a:stretch>
        </p:blipFill>
        <p:spPr>
          <a:xfrm>
            <a:off x="228600" y="2445475"/>
            <a:ext cx="8839203" cy="2587833"/>
          </a:xfrm>
          <a:prstGeom prst="rect">
            <a:avLst/>
          </a:prstGeom>
          <a:noFill/>
          <a:ln>
            <a:noFill/>
          </a:ln>
        </p:spPr>
      </p:pic>
      <p:sp>
        <p:nvSpPr>
          <p:cNvPr id="167" name="Google Shape;167;p28"/>
          <p:cNvSpPr/>
          <p:nvPr/>
        </p:nvSpPr>
        <p:spPr>
          <a:xfrm>
            <a:off x="311710" y="1006219"/>
            <a:ext cx="4971619" cy="1325274"/>
          </a:xfrm>
          <a:prstGeom prst="rect">
            <a:avLst/>
          </a:prstGeom>
          <a:no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_Y(y_i,y_j) = ||h_Y(y_i)-h_Y(y_j)||_2" id="168" name="Google Shape;168;p28" title="MathEquation,#000000"/>
          <p:cNvPicPr preferRelativeResize="0"/>
          <p:nvPr/>
        </p:nvPicPr>
        <p:blipFill>
          <a:blip r:embed="rId4">
            <a:alphaModFix/>
          </a:blip>
          <a:stretch>
            <a:fillRect/>
          </a:stretch>
        </p:blipFill>
        <p:spPr>
          <a:xfrm>
            <a:off x="2693578" y="1039348"/>
            <a:ext cx="2553340" cy="253774"/>
          </a:xfrm>
          <a:prstGeom prst="rect">
            <a:avLst/>
          </a:prstGeom>
          <a:noFill/>
          <a:ln>
            <a:noFill/>
          </a:ln>
        </p:spPr>
      </p:pic>
      <p:pic>
        <p:nvPicPr>
          <p:cNvPr descr="(D_z)_{i,j} = \frac{d_Z(z_i,z_j)}{\sum_{k}d_Z(z_i,z_k)}" id="169" name="Google Shape;169;p28" title="MathEquation,#000000"/>
          <p:cNvPicPr preferRelativeResize="0"/>
          <p:nvPr/>
        </p:nvPicPr>
        <p:blipFill>
          <a:blip r:embed="rId5">
            <a:alphaModFix/>
          </a:blip>
          <a:stretch>
            <a:fillRect/>
          </a:stretch>
        </p:blipFill>
        <p:spPr>
          <a:xfrm>
            <a:off x="530732" y="1368093"/>
            <a:ext cx="1792412" cy="414491"/>
          </a:xfrm>
          <a:prstGeom prst="rect">
            <a:avLst/>
          </a:prstGeom>
          <a:noFill/>
          <a:ln>
            <a:noFill/>
          </a:ln>
        </p:spPr>
      </p:pic>
      <p:pic>
        <p:nvPicPr>
          <p:cNvPr descr="(D_Y)_{i,j} = \frac{d_Y(y_i,y_j)}{\sum_{k}d_Y(y_i,y_k)}" id="170" name="Google Shape;170;p28" title="MathEquation,#000000"/>
          <p:cNvPicPr preferRelativeResize="0"/>
          <p:nvPr/>
        </p:nvPicPr>
        <p:blipFill>
          <a:blip r:embed="rId6">
            <a:alphaModFix/>
          </a:blip>
          <a:stretch>
            <a:fillRect/>
          </a:stretch>
        </p:blipFill>
        <p:spPr>
          <a:xfrm>
            <a:off x="2693570" y="1354482"/>
            <a:ext cx="1910105" cy="441714"/>
          </a:xfrm>
          <a:prstGeom prst="rect">
            <a:avLst/>
          </a:prstGeom>
          <a:noFill/>
          <a:ln>
            <a:noFill/>
          </a:ln>
        </p:spPr>
      </p:pic>
      <p:pic>
        <p:nvPicPr>
          <p:cNvPr descr="d_Z(z_i,z_j) = ||z_i-z_j||_2" id="171" name="Google Shape;171;p28" title="MathEquation,#000000"/>
          <p:cNvPicPr preferRelativeResize="0"/>
          <p:nvPr/>
        </p:nvPicPr>
        <p:blipFill>
          <a:blip r:embed="rId7">
            <a:alphaModFix/>
          </a:blip>
          <a:stretch>
            <a:fillRect/>
          </a:stretch>
        </p:blipFill>
        <p:spPr>
          <a:xfrm>
            <a:off x="530740" y="1039348"/>
            <a:ext cx="1990353" cy="253774"/>
          </a:xfrm>
          <a:prstGeom prst="rect">
            <a:avLst/>
          </a:prstGeom>
          <a:noFill/>
          <a:ln>
            <a:noFill/>
          </a:ln>
        </p:spPr>
      </p:pic>
      <p:sp>
        <p:nvSpPr>
          <p:cNvPr id="172" name="Google Shape;172;p28"/>
          <p:cNvSpPr txBox="1"/>
          <p:nvPr/>
        </p:nvSpPr>
        <p:spPr>
          <a:xfrm>
            <a:off x="5772600" y="474325"/>
            <a:ext cx="32952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z is the latent codes, y is the outputs.</a:t>
            </a:r>
            <a:endParaRPr/>
          </a:p>
          <a:p>
            <a:pPr indent="-317500" lvl="0" marL="457200" rtl="0" algn="l">
              <a:spcBef>
                <a:spcPts val="0"/>
              </a:spcBef>
              <a:spcAft>
                <a:spcPts val="0"/>
              </a:spcAft>
              <a:buSzPts val="1400"/>
              <a:buChar char="●"/>
            </a:pPr>
            <a:r>
              <a:rPr b="1" lang="zh-CN"/>
              <a:t>safe interpolation</a:t>
            </a:r>
            <a:r>
              <a:rPr lang="zh-CN"/>
              <a:t>: to preserve the relative normalized pairwise distance and unfold the manifold.</a:t>
            </a:r>
            <a:endParaRPr/>
          </a:p>
          <a:p>
            <a:pPr indent="-317500" lvl="0" marL="457200" rtl="0" algn="l">
              <a:spcBef>
                <a:spcPts val="0"/>
              </a:spcBef>
              <a:spcAft>
                <a:spcPts val="0"/>
              </a:spcAft>
              <a:buSzPts val="1400"/>
              <a:buChar char="●"/>
            </a:pPr>
            <a:r>
              <a:rPr b="1" lang="zh-CN"/>
              <a:t>active extrapolation</a:t>
            </a:r>
            <a:r>
              <a:rPr lang="zh-CN"/>
              <a:t>: we consider the denominator in Dz and Dy as constant value without gradient back-propagated.</a:t>
            </a:r>
            <a:endParaRPr/>
          </a:p>
        </p:txBody>
      </p:sp>
      <p:pic>
        <p:nvPicPr>
          <p:cNvPr descr="\mathcal{L}_{ndiv}= \|\max(\alpha D_Z-D_Y,0)\|_{L_1}" id="173" name="Google Shape;173;p28" title="MathEquation,#000000"/>
          <p:cNvPicPr preferRelativeResize="0"/>
          <p:nvPr/>
        </p:nvPicPr>
        <p:blipFill>
          <a:blip r:embed="rId8">
            <a:alphaModFix/>
          </a:blip>
          <a:stretch>
            <a:fillRect/>
          </a:stretch>
        </p:blipFill>
        <p:spPr>
          <a:xfrm>
            <a:off x="558701" y="1890625"/>
            <a:ext cx="3413474" cy="29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9"/>
          <p:cNvPicPr preferRelativeResize="0"/>
          <p:nvPr/>
        </p:nvPicPr>
        <p:blipFill>
          <a:blip r:embed="rId3">
            <a:alphaModFix/>
          </a:blip>
          <a:stretch>
            <a:fillRect/>
          </a:stretch>
        </p:blipFill>
        <p:spPr>
          <a:xfrm>
            <a:off x="4822626" y="2291525"/>
            <a:ext cx="3075901" cy="2306926"/>
          </a:xfrm>
          <a:prstGeom prst="rect">
            <a:avLst/>
          </a:prstGeom>
          <a:noFill/>
          <a:ln>
            <a:noFill/>
          </a:ln>
        </p:spPr>
      </p:pic>
      <p:pic>
        <p:nvPicPr>
          <p:cNvPr id="179" name="Google Shape;179;p29"/>
          <p:cNvPicPr preferRelativeResize="0"/>
          <p:nvPr/>
        </p:nvPicPr>
        <p:blipFill>
          <a:blip r:embed="rId4">
            <a:alphaModFix/>
          </a:blip>
          <a:stretch>
            <a:fillRect/>
          </a:stretch>
        </p:blipFill>
        <p:spPr>
          <a:xfrm>
            <a:off x="1243950" y="996300"/>
            <a:ext cx="1766858" cy="1040700"/>
          </a:xfrm>
          <a:prstGeom prst="rect">
            <a:avLst/>
          </a:prstGeom>
          <a:noFill/>
          <a:ln>
            <a:noFill/>
          </a:ln>
        </p:spPr>
      </p:pic>
      <p:sp>
        <p:nvSpPr>
          <p:cNvPr id="180" name="Google Shape;180;p29"/>
          <p:cNvSpPr txBox="1"/>
          <p:nvPr/>
        </p:nvSpPr>
        <p:spPr>
          <a:xfrm>
            <a:off x="1098675" y="1900850"/>
            <a:ext cx="7335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uniform latent space</a:t>
            </a:r>
            <a:endParaRPr/>
          </a:p>
        </p:txBody>
      </p:sp>
      <p:pic>
        <p:nvPicPr>
          <p:cNvPr descr="\mathcal{Z}" id="181" name="Google Shape;181;p29" title="MathEquation,#000000"/>
          <p:cNvPicPr preferRelativeResize="0"/>
          <p:nvPr/>
        </p:nvPicPr>
        <p:blipFill>
          <a:blip r:embed="rId5">
            <a:alphaModFix/>
          </a:blip>
          <a:stretch>
            <a:fillRect/>
          </a:stretch>
        </p:blipFill>
        <p:spPr>
          <a:xfrm>
            <a:off x="2901280" y="1991900"/>
            <a:ext cx="167194" cy="197500"/>
          </a:xfrm>
          <a:prstGeom prst="rect">
            <a:avLst/>
          </a:prstGeom>
          <a:noFill/>
          <a:ln>
            <a:noFill/>
          </a:ln>
        </p:spPr>
      </p:pic>
      <p:grpSp>
        <p:nvGrpSpPr>
          <p:cNvPr id="182" name="Google Shape;182;p29"/>
          <p:cNvGrpSpPr/>
          <p:nvPr/>
        </p:nvGrpSpPr>
        <p:grpSpPr>
          <a:xfrm>
            <a:off x="3408775" y="2189411"/>
            <a:ext cx="1558608" cy="2041396"/>
            <a:chOff x="2482600" y="362495"/>
            <a:chExt cx="3497774" cy="4581230"/>
          </a:xfrm>
        </p:grpSpPr>
        <p:pic>
          <p:nvPicPr>
            <p:cNvPr id="183" name="Google Shape;183;p29"/>
            <p:cNvPicPr preferRelativeResize="0"/>
            <p:nvPr/>
          </p:nvPicPr>
          <p:blipFill>
            <a:blip r:embed="rId6">
              <a:alphaModFix/>
            </a:blip>
            <a:stretch>
              <a:fillRect/>
            </a:stretch>
          </p:blipFill>
          <p:spPr>
            <a:xfrm>
              <a:off x="2482600" y="1640901"/>
              <a:ext cx="1512944" cy="1497846"/>
            </a:xfrm>
            <a:prstGeom prst="rect">
              <a:avLst/>
            </a:prstGeom>
            <a:noFill/>
            <a:ln>
              <a:noFill/>
            </a:ln>
          </p:spPr>
        </p:pic>
        <p:pic>
          <p:nvPicPr>
            <p:cNvPr id="184" name="Google Shape;184;p29"/>
            <p:cNvPicPr preferRelativeResize="0"/>
            <p:nvPr/>
          </p:nvPicPr>
          <p:blipFill>
            <a:blip r:embed="rId7">
              <a:alphaModFix/>
            </a:blip>
            <a:stretch>
              <a:fillRect/>
            </a:stretch>
          </p:blipFill>
          <p:spPr>
            <a:xfrm>
              <a:off x="4365138" y="1616883"/>
              <a:ext cx="1512943" cy="1598619"/>
            </a:xfrm>
            <a:prstGeom prst="rect">
              <a:avLst/>
            </a:prstGeom>
            <a:noFill/>
            <a:ln>
              <a:noFill/>
            </a:ln>
          </p:spPr>
        </p:pic>
        <p:pic>
          <p:nvPicPr>
            <p:cNvPr id="185" name="Google Shape;185;p29"/>
            <p:cNvPicPr preferRelativeResize="0"/>
            <p:nvPr/>
          </p:nvPicPr>
          <p:blipFill>
            <a:blip r:embed="rId8">
              <a:alphaModFix/>
            </a:blip>
            <a:stretch>
              <a:fillRect/>
            </a:stretch>
          </p:blipFill>
          <p:spPr>
            <a:xfrm>
              <a:off x="2488936" y="3445487"/>
              <a:ext cx="1500268" cy="1497843"/>
            </a:xfrm>
            <a:prstGeom prst="rect">
              <a:avLst/>
            </a:prstGeom>
            <a:noFill/>
            <a:ln>
              <a:noFill/>
            </a:ln>
          </p:spPr>
        </p:pic>
        <p:pic>
          <p:nvPicPr>
            <p:cNvPr id="186" name="Google Shape;186;p29"/>
            <p:cNvPicPr preferRelativeResize="0"/>
            <p:nvPr/>
          </p:nvPicPr>
          <p:blipFill>
            <a:blip r:embed="rId9">
              <a:alphaModFix/>
            </a:blip>
            <a:stretch>
              <a:fillRect/>
            </a:stretch>
          </p:blipFill>
          <p:spPr>
            <a:xfrm>
              <a:off x="4365138" y="3445122"/>
              <a:ext cx="1512944" cy="1498604"/>
            </a:xfrm>
            <a:prstGeom prst="rect">
              <a:avLst/>
            </a:prstGeom>
            <a:noFill/>
            <a:ln>
              <a:noFill/>
            </a:ln>
          </p:spPr>
        </p:pic>
        <p:sp>
          <p:nvSpPr>
            <p:cNvPr id="187" name="Google Shape;187;p29"/>
            <p:cNvSpPr txBox="1"/>
            <p:nvPr/>
          </p:nvSpPr>
          <p:spPr>
            <a:xfrm>
              <a:off x="4604874" y="362495"/>
              <a:ext cx="1375500" cy="5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latin typeface="Lato"/>
                  <a:ea typeface="Lato"/>
                  <a:cs typeface="Lato"/>
                  <a:sym typeface="Lato"/>
                </a:rPr>
                <a:t>        GT</a:t>
              </a:r>
              <a:endParaRPr>
                <a:latin typeface="Lato"/>
                <a:ea typeface="Lato"/>
                <a:cs typeface="Lato"/>
                <a:sym typeface="Lato"/>
              </a:endParaRPr>
            </a:p>
          </p:txBody>
        </p:sp>
        <p:sp>
          <p:nvSpPr>
            <p:cNvPr id="188" name="Google Shape;188;p29"/>
            <p:cNvSpPr txBox="1"/>
            <p:nvPr/>
          </p:nvSpPr>
          <p:spPr>
            <a:xfrm>
              <a:off x="2620063" y="853771"/>
              <a:ext cx="1375500" cy="5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latin typeface="Lato"/>
                  <a:ea typeface="Lato"/>
                  <a:cs typeface="Lato"/>
                  <a:sym typeface="Lato"/>
                </a:rPr>
                <a:t>GAN</a:t>
              </a:r>
              <a:endParaRPr>
                <a:latin typeface="Lato"/>
                <a:ea typeface="Lato"/>
                <a:cs typeface="Lato"/>
                <a:sym typeface="Lato"/>
              </a:endParaRPr>
            </a:p>
          </p:txBody>
        </p:sp>
      </p:grpSp>
      <p:sp>
        <p:nvSpPr>
          <p:cNvPr id="189" name="Google Shape;189;p29"/>
          <p:cNvSpPr txBox="1"/>
          <p:nvPr/>
        </p:nvSpPr>
        <p:spPr>
          <a:xfrm>
            <a:off x="587025" y="559075"/>
            <a:ext cx="8358300" cy="855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zh-CN" sz="1800"/>
              <a:t>Safe interpolation</a:t>
            </a:r>
            <a:r>
              <a:rPr lang="zh-CN" sz="1800"/>
              <a:t>:</a:t>
            </a:r>
            <a:endParaRPr sz="1800"/>
          </a:p>
          <a:p>
            <a:pPr indent="0" lvl="0" marL="45720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457200" rtl="0" algn="l">
              <a:spcBef>
                <a:spcPts val="0"/>
              </a:spcBef>
              <a:spcAft>
                <a:spcPts val="0"/>
              </a:spcAft>
              <a:buNone/>
            </a:pPr>
            <a:r>
              <a:t/>
            </a:r>
            <a:endParaRPr sz="2400"/>
          </a:p>
          <a:p>
            <a:pPr indent="-342900" lvl="0" marL="457200" rtl="0" algn="l">
              <a:spcBef>
                <a:spcPts val="0"/>
              </a:spcBef>
              <a:spcAft>
                <a:spcPts val="0"/>
              </a:spcAft>
              <a:buSzPts val="1800"/>
              <a:buChar char="●"/>
            </a:pPr>
            <a:r>
              <a:rPr b="1" lang="zh-CN" sz="1800"/>
              <a:t>Active extrapolation</a:t>
            </a:r>
            <a:r>
              <a:rPr lang="zh-CN" sz="1800"/>
              <a:t>: </a:t>
            </a:r>
            <a:endParaRPr sz="18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zh-CN" sz="1800"/>
              <a:t>Two properties benefit each other alternatively throughout optimization.</a:t>
            </a:r>
            <a:endParaRPr sz="1800"/>
          </a:p>
        </p:txBody>
      </p:sp>
      <p:pic>
        <p:nvPicPr>
          <p:cNvPr id="190" name="Google Shape;190;p29"/>
          <p:cNvPicPr preferRelativeResize="0"/>
          <p:nvPr/>
        </p:nvPicPr>
        <p:blipFill>
          <a:blip r:embed="rId10">
            <a:alphaModFix/>
          </a:blip>
          <a:stretch>
            <a:fillRect/>
          </a:stretch>
        </p:blipFill>
        <p:spPr>
          <a:xfrm>
            <a:off x="3585750" y="212376"/>
            <a:ext cx="5284174" cy="1175349"/>
          </a:xfrm>
          <a:prstGeom prst="rect">
            <a:avLst/>
          </a:prstGeom>
          <a:noFill/>
          <a:ln>
            <a:noFill/>
          </a:ln>
        </p:spPr>
      </p:pic>
      <p:pic>
        <p:nvPicPr>
          <p:cNvPr id="191" name="Google Shape;191;p29"/>
          <p:cNvPicPr preferRelativeResize="0"/>
          <p:nvPr/>
        </p:nvPicPr>
        <p:blipFill>
          <a:blip r:embed="rId11">
            <a:alphaModFix/>
          </a:blip>
          <a:stretch>
            <a:fillRect/>
          </a:stretch>
        </p:blipFill>
        <p:spPr>
          <a:xfrm>
            <a:off x="3851250" y="1387729"/>
            <a:ext cx="5018675" cy="9802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30"/>
          <p:cNvPicPr preferRelativeResize="0"/>
          <p:nvPr/>
        </p:nvPicPr>
        <p:blipFill>
          <a:blip r:embed="rId3">
            <a:alphaModFix/>
          </a:blip>
          <a:stretch>
            <a:fillRect/>
          </a:stretch>
        </p:blipFill>
        <p:spPr>
          <a:xfrm>
            <a:off x="684625" y="1933588"/>
            <a:ext cx="4036400" cy="1029512"/>
          </a:xfrm>
          <a:prstGeom prst="rect">
            <a:avLst/>
          </a:prstGeom>
          <a:noFill/>
          <a:ln>
            <a:noFill/>
          </a:ln>
        </p:spPr>
      </p:pic>
      <p:grpSp>
        <p:nvGrpSpPr>
          <p:cNvPr id="197" name="Google Shape;197;p30"/>
          <p:cNvGrpSpPr/>
          <p:nvPr/>
        </p:nvGrpSpPr>
        <p:grpSpPr>
          <a:xfrm>
            <a:off x="462800" y="215675"/>
            <a:ext cx="7784325" cy="2144750"/>
            <a:chOff x="234200" y="215675"/>
            <a:chExt cx="7784325" cy="2144750"/>
          </a:xfrm>
        </p:grpSpPr>
        <p:pic>
          <p:nvPicPr>
            <p:cNvPr id="198" name="Google Shape;198;p30"/>
            <p:cNvPicPr preferRelativeResize="0"/>
            <p:nvPr/>
          </p:nvPicPr>
          <p:blipFill>
            <a:blip r:embed="rId4">
              <a:alphaModFix/>
            </a:blip>
            <a:stretch>
              <a:fillRect/>
            </a:stretch>
          </p:blipFill>
          <p:spPr>
            <a:xfrm>
              <a:off x="234200" y="215675"/>
              <a:ext cx="4685674" cy="1288850"/>
            </a:xfrm>
            <a:prstGeom prst="rect">
              <a:avLst/>
            </a:prstGeom>
            <a:noFill/>
            <a:ln>
              <a:noFill/>
            </a:ln>
          </p:spPr>
        </p:pic>
        <p:sp>
          <p:nvSpPr>
            <p:cNvPr id="199" name="Google Shape;199;p30"/>
            <p:cNvSpPr txBox="1"/>
            <p:nvPr/>
          </p:nvSpPr>
          <p:spPr>
            <a:xfrm>
              <a:off x="683525" y="1504525"/>
              <a:ext cx="7335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200"/>
                <a:t>SN: spectral normalization. GP: gradient penalty.</a:t>
              </a:r>
              <a:endParaRPr sz="1200"/>
            </a:p>
          </p:txBody>
        </p:sp>
      </p:grpSp>
      <p:pic>
        <p:nvPicPr>
          <p:cNvPr id="200" name="Google Shape;200;p30"/>
          <p:cNvPicPr preferRelativeResize="0"/>
          <p:nvPr/>
        </p:nvPicPr>
        <p:blipFill>
          <a:blip r:embed="rId5">
            <a:alphaModFix/>
          </a:blip>
          <a:stretch>
            <a:fillRect/>
          </a:stretch>
        </p:blipFill>
        <p:spPr>
          <a:xfrm>
            <a:off x="5622500" y="77550"/>
            <a:ext cx="3398361" cy="2494201"/>
          </a:xfrm>
          <a:prstGeom prst="rect">
            <a:avLst/>
          </a:prstGeom>
          <a:noFill/>
          <a:ln>
            <a:noFill/>
          </a:ln>
        </p:spPr>
      </p:pic>
      <p:sp>
        <p:nvSpPr>
          <p:cNvPr id="201" name="Google Shape;201;p30"/>
          <p:cNvSpPr txBox="1"/>
          <p:nvPr/>
        </p:nvSpPr>
        <p:spPr>
          <a:xfrm>
            <a:off x="5885625" y="2394775"/>
            <a:ext cx="3242700" cy="5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200">
                <a:latin typeface="Lato"/>
                <a:ea typeface="Lato"/>
                <a:cs typeface="Lato"/>
                <a:sym typeface="Lato"/>
              </a:rPr>
              <a:t>Ours+:   CGAN with high dimensional latent vector concatenated with latent code z.</a:t>
            </a:r>
            <a:endParaRPr sz="1200">
              <a:latin typeface="Lato"/>
              <a:ea typeface="Lato"/>
              <a:cs typeface="Lato"/>
              <a:sym typeface="Lato"/>
            </a:endParaRPr>
          </a:p>
        </p:txBody>
      </p:sp>
      <p:sp>
        <p:nvSpPr>
          <p:cNvPr id="202" name="Google Shape;202;p30"/>
          <p:cNvSpPr/>
          <p:nvPr/>
        </p:nvSpPr>
        <p:spPr>
          <a:xfrm>
            <a:off x="6952301" y="3763838"/>
            <a:ext cx="212647" cy="154831"/>
          </a:xfrm>
          <a:prstGeom prst="rect">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0"/>
          <p:cNvSpPr/>
          <p:nvPr/>
        </p:nvSpPr>
        <p:spPr>
          <a:xfrm>
            <a:off x="6832874" y="3973697"/>
            <a:ext cx="212647" cy="154831"/>
          </a:xfrm>
          <a:prstGeom prst="rect">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30"/>
          <p:cNvPicPr preferRelativeResize="0"/>
          <p:nvPr/>
        </p:nvPicPr>
        <p:blipFill>
          <a:blip r:embed="rId6">
            <a:alphaModFix/>
          </a:blip>
          <a:stretch>
            <a:fillRect/>
          </a:stretch>
        </p:blipFill>
        <p:spPr>
          <a:xfrm>
            <a:off x="6752147" y="3476977"/>
            <a:ext cx="709137" cy="684172"/>
          </a:xfrm>
          <a:prstGeom prst="rect">
            <a:avLst/>
          </a:prstGeom>
          <a:noFill/>
          <a:ln>
            <a:noFill/>
          </a:ln>
        </p:spPr>
      </p:pic>
      <p:pic>
        <p:nvPicPr>
          <p:cNvPr id="205" name="Google Shape;205;p30"/>
          <p:cNvPicPr preferRelativeResize="0"/>
          <p:nvPr/>
        </p:nvPicPr>
        <p:blipFill>
          <a:blip r:embed="rId7">
            <a:alphaModFix/>
          </a:blip>
          <a:stretch>
            <a:fillRect/>
          </a:stretch>
        </p:blipFill>
        <p:spPr>
          <a:xfrm>
            <a:off x="8250898" y="3470294"/>
            <a:ext cx="723004" cy="697547"/>
          </a:xfrm>
          <a:prstGeom prst="rect">
            <a:avLst/>
          </a:prstGeom>
          <a:noFill/>
          <a:ln>
            <a:noFill/>
          </a:ln>
        </p:spPr>
      </p:pic>
      <p:pic>
        <p:nvPicPr>
          <p:cNvPr id="206" name="Google Shape;206;p30"/>
          <p:cNvPicPr preferRelativeResize="0"/>
          <p:nvPr/>
        </p:nvPicPr>
        <p:blipFill>
          <a:blip r:embed="rId6">
            <a:alphaModFix/>
          </a:blip>
          <a:stretch>
            <a:fillRect/>
          </a:stretch>
        </p:blipFill>
        <p:spPr>
          <a:xfrm>
            <a:off x="7501525" y="3476977"/>
            <a:ext cx="709137" cy="684172"/>
          </a:xfrm>
          <a:prstGeom prst="rect">
            <a:avLst/>
          </a:prstGeom>
          <a:noFill/>
          <a:ln>
            <a:noFill/>
          </a:ln>
        </p:spPr>
      </p:pic>
      <p:pic>
        <p:nvPicPr>
          <p:cNvPr id="207" name="Google Shape;207;p30"/>
          <p:cNvPicPr preferRelativeResize="0"/>
          <p:nvPr/>
        </p:nvPicPr>
        <p:blipFill>
          <a:blip r:embed="rId8">
            <a:alphaModFix/>
          </a:blip>
          <a:stretch>
            <a:fillRect/>
          </a:stretch>
        </p:blipFill>
        <p:spPr>
          <a:xfrm>
            <a:off x="6752140" y="3476993"/>
            <a:ext cx="709138" cy="695243"/>
          </a:xfrm>
          <a:prstGeom prst="rect">
            <a:avLst/>
          </a:prstGeom>
          <a:noFill/>
          <a:ln>
            <a:noFill/>
          </a:ln>
        </p:spPr>
      </p:pic>
      <p:pic>
        <p:nvPicPr>
          <p:cNvPr id="208" name="Google Shape;208;p30"/>
          <p:cNvPicPr preferRelativeResize="0"/>
          <p:nvPr/>
        </p:nvPicPr>
        <p:blipFill>
          <a:blip r:embed="rId8">
            <a:alphaModFix/>
          </a:blip>
          <a:stretch>
            <a:fillRect/>
          </a:stretch>
        </p:blipFill>
        <p:spPr>
          <a:xfrm>
            <a:off x="7501518" y="3471443"/>
            <a:ext cx="709138" cy="695243"/>
          </a:xfrm>
          <a:prstGeom prst="rect">
            <a:avLst/>
          </a:prstGeom>
          <a:noFill/>
          <a:ln>
            <a:noFill/>
          </a:ln>
        </p:spPr>
      </p:pic>
      <p:pic>
        <p:nvPicPr>
          <p:cNvPr id="209" name="Google Shape;209;p30"/>
          <p:cNvPicPr preferRelativeResize="0"/>
          <p:nvPr/>
        </p:nvPicPr>
        <p:blipFill>
          <a:blip r:embed="rId9">
            <a:alphaModFix/>
          </a:blip>
          <a:stretch>
            <a:fillRect/>
          </a:stretch>
        </p:blipFill>
        <p:spPr>
          <a:xfrm>
            <a:off x="8203947" y="3470294"/>
            <a:ext cx="816912" cy="697547"/>
          </a:xfrm>
          <a:prstGeom prst="rect">
            <a:avLst/>
          </a:prstGeom>
          <a:noFill/>
          <a:ln>
            <a:noFill/>
          </a:ln>
        </p:spPr>
      </p:pic>
      <p:sp>
        <p:nvSpPr>
          <p:cNvPr id="210" name="Google Shape;210;p30"/>
          <p:cNvSpPr/>
          <p:nvPr/>
        </p:nvSpPr>
        <p:spPr>
          <a:xfrm>
            <a:off x="7668654" y="3753130"/>
            <a:ext cx="269857" cy="233079"/>
          </a:xfrm>
          <a:prstGeom prst="rect">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0"/>
          <p:cNvSpPr/>
          <p:nvPr/>
        </p:nvSpPr>
        <p:spPr>
          <a:xfrm>
            <a:off x="7799092" y="3567524"/>
            <a:ext cx="269857" cy="154831"/>
          </a:xfrm>
          <a:prstGeom prst="rect">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30"/>
          <p:cNvPicPr preferRelativeResize="0"/>
          <p:nvPr/>
        </p:nvPicPr>
        <p:blipFill>
          <a:blip r:embed="rId10">
            <a:alphaModFix/>
          </a:blip>
          <a:stretch>
            <a:fillRect/>
          </a:stretch>
        </p:blipFill>
        <p:spPr>
          <a:xfrm>
            <a:off x="6904059" y="4440095"/>
            <a:ext cx="836133" cy="615086"/>
          </a:xfrm>
          <a:prstGeom prst="rect">
            <a:avLst/>
          </a:prstGeom>
          <a:noFill/>
          <a:ln>
            <a:noFill/>
          </a:ln>
        </p:spPr>
      </p:pic>
      <p:pic>
        <p:nvPicPr>
          <p:cNvPr id="213" name="Google Shape;213;p30"/>
          <p:cNvPicPr preferRelativeResize="0"/>
          <p:nvPr/>
        </p:nvPicPr>
        <p:blipFill>
          <a:blip r:embed="rId11">
            <a:alphaModFix/>
          </a:blip>
          <a:stretch>
            <a:fillRect/>
          </a:stretch>
        </p:blipFill>
        <p:spPr>
          <a:xfrm>
            <a:off x="7900711" y="4440095"/>
            <a:ext cx="797690" cy="615086"/>
          </a:xfrm>
          <a:prstGeom prst="rect">
            <a:avLst/>
          </a:prstGeom>
          <a:noFill/>
          <a:ln>
            <a:noFill/>
          </a:ln>
        </p:spPr>
      </p:pic>
      <p:cxnSp>
        <p:nvCxnSpPr>
          <p:cNvPr id="214" name="Google Shape;214;p30"/>
          <p:cNvCxnSpPr>
            <a:stCxn id="210" idx="2"/>
            <a:endCxn id="212" idx="0"/>
          </p:cNvCxnSpPr>
          <p:nvPr/>
        </p:nvCxnSpPr>
        <p:spPr>
          <a:xfrm flipH="1">
            <a:off x="7322082" y="3986209"/>
            <a:ext cx="481500" cy="453900"/>
          </a:xfrm>
          <a:prstGeom prst="straightConnector1">
            <a:avLst/>
          </a:prstGeom>
          <a:noFill/>
          <a:ln cap="flat" cmpd="sng" w="28575">
            <a:solidFill>
              <a:srgbClr val="D9D9D9"/>
            </a:solidFill>
            <a:prstDash val="solid"/>
            <a:round/>
            <a:headEnd len="med" w="med" type="none"/>
            <a:tailEnd len="med" w="med" type="none"/>
          </a:ln>
        </p:spPr>
      </p:cxnSp>
      <p:cxnSp>
        <p:nvCxnSpPr>
          <p:cNvPr id="215" name="Google Shape;215;p30"/>
          <p:cNvCxnSpPr>
            <a:stCxn id="211" idx="2"/>
            <a:endCxn id="213" idx="0"/>
          </p:cNvCxnSpPr>
          <p:nvPr/>
        </p:nvCxnSpPr>
        <p:spPr>
          <a:xfrm>
            <a:off x="7934021" y="3722355"/>
            <a:ext cx="365400" cy="717600"/>
          </a:xfrm>
          <a:prstGeom prst="straightConnector1">
            <a:avLst/>
          </a:prstGeom>
          <a:noFill/>
          <a:ln cap="flat" cmpd="sng" w="28575">
            <a:solidFill>
              <a:srgbClr val="D9D9D9"/>
            </a:solidFill>
            <a:prstDash val="solid"/>
            <a:round/>
            <a:headEnd len="med" w="med" type="none"/>
            <a:tailEnd len="med" w="med" type="none"/>
          </a:ln>
        </p:spPr>
      </p:cxnSp>
      <p:sp>
        <p:nvSpPr>
          <p:cNvPr id="216" name="Google Shape;216;p30"/>
          <p:cNvSpPr txBox="1"/>
          <p:nvPr/>
        </p:nvSpPr>
        <p:spPr>
          <a:xfrm>
            <a:off x="7497793" y="3035383"/>
            <a:ext cx="12378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latin typeface="Lato"/>
                <a:ea typeface="Lato"/>
                <a:cs typeface="Lato"/>
                <a:sym typeface="Lato"/>
              </a:rPr>
              <a:t>VAE</a:t>
            </a:r>
            <a:endParaRPr>
              <a:latin typeface="Lato"/>
              <a:ea typeface="Lato"/>
              <a:cs typeface="Lato"/>
              <a:sym typeface="Lato"/>
            </a:endParaRPr>
          </a:p>
        </p:txBody>
      </p:sp>
      <p:grpSp>
        <p:nvGrpSpPr>
          <p:cNvPr id="217" name="Google Shape;217;p30"/>
          <p:cNvGrpSpPr/>
          <p:nvPr/>
        </p:nvGrpSpPr>
        <p:grpSpPr>
          <a:xfrm>
            <a:off x="4458246" y="3443514"/>
            <a:ext cx="2226159" cy="1588016"/>
            <a:chOff x="150462" y="1803100"/>
            <a:chExt cx="4403875" cy="3141475"/>
          </a:xfrm>
        </p:grpSpPr>
        <p:pic>
          <p:nvPicPr>
            <p:cNvPr id="218" name="Google Shape;218;p30"/>
            <p:cNvPicPr preferRelativeResize="0"/>
            <p:nvPr/>
          </p:nvPicPr>
          <p:blipFill>
            <a:blip r:embed="rId12">
              <a:alphaModFix/>
            </a:blip>
            <a:stretch>
              <a:fillRect/>
            </a:stretch>
          </p:blipFill>
          <p:spPr>
            <a:xfrm>
              <a:off x="467350" y="3725375"/>
              <a:ext cx="1619250" cy="1219200"/>
            </a:xfrm>
            <a:prstGeom prst="rect">
              <a:avLst/>
            </a:prstGeom>
            <a:noFill/>
            <a:ln>
              <a:noFill/>
            </a:ln>
          </p:spPr>
        </p:pic>
        <p:pic>
          <p:nvPicPr>
            <p:cNvPr id="219" name="Google Shape;219;p30"/>
            <p:cNvPicPr preferRelativeResize="0"/>
            <p:nvPr/>
          </p:nvPicPr>
          <p:blipFill>
            <a:blip r:embed="rId13">
              <a:alphaModFix/>
            </a:blip>
            <a:stretch>
              <a:fillRect/>
            </a:stretch>
          </p:blipFill>
          <p:spPr>
            <a:xfrm>
              <a:off x="2616176" y="3725363"/>
              <a:ext cx="1619250" cy="1219200"/>
            </a:xfrm>
            <a:prstGeom prst="rect">
              <a:avLst/>
            </a:prstGeom>
            <a:noFill/>
            <a:ln>
              <a:noFill/>
            </a:ln>
          </p:spPr>
        </p:pic>
        <p:pic>
          <p:nvPicPr>
            <p:cNvPr id="220" name="Google Shape;220;p30"/>
            <p:cNvPicPr preferRelativeResize="0"/>
            <p:nvPr/>
          </p:nvPicPr>
          <p:blipFill>
            <a:blip r:embed="rId6">
              <a:alphaModFix/>
            </a:blip>
            <a:stretch>
              <a:fillRect/>
            </a:stretch>
          </p:blipFill>
          <p:spPr>
            <a:xfrm>
              <a:off x="150462" y="1816346"/>
              <a:ext cx="1405623" cy="1356139"/>
            </a:xfrm>
            <a:prstGeom prst="rect">
              <a:avLst/>
            </a:prstGeom>
            <a:noFill/>
            <a:ln>
              <a:noFill/>
            </a:ln>
          </p:spPr>
        </p:pic>
        <p:pic>
          <p:nvPicPr>
            <p:cNvPr id="221" name="Google Shape;221;p30"/>
            <p:cNvPicPr preferRelativeResize="0"/>
            <p:nvPr/>
          </p:nvPicPr>
          <p:blipFill>
            <a:blip r:embed="rId7">
              <a:alphaModFix/>
            </a:blip>
            <a:stretch>
              <a:fillRect/>
            </a:stretch>
          </p:blipFill>
          <p:spPr>
            <a:xfrm>
              <a:off x="3121227" y="1803100"/>
              <a:ext cx="1433111" cy="1382650"/>
            </a:xfrm>
            <a:prstGeom prst="rect">
              <a:avLst/>
            </a:prstGeom>
            <a:noFill/>
            <a:ln>
              <a:noFill/>
            </a:ln>
          </p:spPr>
        </p:pic>
        <p:pic>
          <p:nvPicPr>
            <p:cNvPr id="222" name="Google Shape;222;p30"/>
            <p:cNvPicPr preferRelativeResize="0"/>
            <p:nvPr/>
          </p:nvPicPr>
          <p:blipFill>
            <a:blip r:embed="rId6">
              <a:alphaModFix/>
            </a:blip>
            <a:stretch>
              <a:fillRect/>
            </a:stretch>
          </p:blipFill>
          <p:spPr>
            <a:xfrm>
              <a:off x="1635849" y="1816346"/>
              <a:ext cx="1405623" cy="1356139"/>
            </a:xfrm>
            <a:prstGeom prst="rect">
              <a:avLst/>
            </a:prstGeom>
            <a:noFill/>
            <a:ln>
              <a:noFill/>
            </a:ln>
          </p:spPr>
        </p:pic>
        <p:sp>
          <p:nvSpPr>
            <p:cNvPr id="223" name="Google Shape;223;p30"/>
            <p:cNvSpPr/>
            <p:nvPr/>
          </p:nvSpPr>
          <p:spPr>
            <a:xfrm>
              <a:off x="2243325" y="1995800"/>
              <a:ext cx="534900" cy="306900"/>
            </a:xfrm>
            <a:prstGeom prst="rect">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0"/>
            <p:cNvSpPr/>
            <p:nvPr/>
          </p:nvSpPr>
          <p:spPr>
            <a:xfrm>
              <a:off x="2003825" y="2384925"/>
              <a:ext cx="534900" cy="416100"/>
            </a:xfrm>
            <a:prstGeom prst="rect">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 name="Google Shape;225;p30"/>
            <p:cNvCxnSpPr>
              <a:stCxn id="224" idx="2"/>
              <a:endCxn id="218" idx="0"/>
            </p:cNvCxnSpPr>
            <p:nvPr/>
          </p:nvCxnSpPr>
          <p:spPr>
            <a:xfrm flipH="1">
              <a:off x="1277075" y="2801025"/>
              <a:ext cx="994200" cy="924600"/>
            </a:xfrm>
            <a:prstGeom prst="straightConnector1">
              <a:avLst/>
            </a:prstGeom>
            <a:noFill/>
            <a:ln cap="flat" cmpd="sng" w="28575">
              <a:solidFill>
                <a:srgbClr val="D9D9D9"/>
              </a:solidFill>
              <a:prstDash val="solid"/>
              <a:round/>
              <a:headEnd len="med" w="med" type="none"/>
              <a:tailEnd len="med" w="med" type="none"/>
            </a:ln>
          </p:spPr>
        </p:cxnSp>
        <p:cxnSp>
          <p:nvCxnSpPr>
            <p:cNvPr id="226" name="Google Shape;226;p30"/>
            <p:cNvCxnSpPr/>
            <p:nvPr/>
          </p:nvCxnSpPr>
          <p:spPr>
            <a:xfrm>
              <a:off x="2514600" y="2293025"/>
              <a:ext cx="851700" cy="1432500"/>
            </a:xfrm>
            <a:prstGeom prst="straightConnector1">
              <a:avLst/>
            </a:prstGeom>
            <a:noFill/>
            <a:ln cap="flat" cmpd="sng" w="28575">
              <a:solidFill>
                <a:srgbClr val="D9D9D9"/>
              </a:solidFill>
              <a:prstDash val="solid"/>
              <a:round/>
              <a:headEnd len="med" w="med" type="none"/>
              <a:tailEnd len="med" w="med" type="none"/>
            </a:ln>
          </p:spPr>
        </p:cxnSp>
      </p:grpSp>
      <p:sp>
        <p:nvSpPr>
          <p:cNvPr id="227" name="Google Shape;227;p30"/>
          <p:cNvSpPr txBox="1"/>
          <p:nvPr/>
        </p:nvSpPr>
        <p:spPr>
          <a:xfrm>
            <a:off x="5287993" y="3035383"/>
            <a:ext cx="12378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latin typeface="Lato"/>
                <a:ea typeface="Lato"/>
                <a:cs typeface="Lato"/>
                <a:sym typeface="Lato"/>
              </a:rPr>
              <a:t>Ours</a:t>
            </a:r>
            <a:endParaRPr>
              <a:latin typeface="Lato"/>
              <a:ea typeface="Lato"/>
              <a:cs typeface="Lato"/>
              <a:sym typeface="Lato"/>
            </a:endParaRPr>
          </a:p>
        </p:txBody>
      </p:sp>
      <p:pic>
        <p:nvPicPr>
          <p:cNvPr id="228" name="Google Shape;228;p30"/>
          <p:cNvPicPr preferRelativeResize="0"/>
          <p:nvPr/>
        </p:nvPicPr>
        <p:blipFill rotWithShape="1">
          <a:blip r:embed="rId14">
            <a:alphaModFix/>
          </a:blip>
          <a:srcRect b="51879" l="0" r="81543" t="0"/>
          <a:stretch/>
        </p:blipFill>
        <p:spPr>
          <a:xfrm>
            <a:off x="97450" y="4042538"/>
            <a:ext cx="723000" cy="950825"/>
          </a:xfrm>
          <a:prstGeom prst="rect">
            <a:avLst/>
          </a:prstGeom>
          <a:noFill/>
          <a:ln>
            <a:noFill/>
          </a:ln>
        </p:spPr>
      </p:pic>
      <p:pic>
        <p:nvPicPr>
          <p:cNvPr id="229" name="Google Shape;229;p30"/>
          <p:cNvPicPr preferRelativeResize="0"/>
          <p:nvPr/>
        </p:nvPicPr>
        <p:blipFill rotWithShape="1">
          <a:blip r:embed="rId14">
            <a:alphaModFix/>
          </a:blip>
          <a:srcRect b="0" l="19987" r="0" t="0"/>
          <a:stretch/>
        </p:blipFill>
        <p:spPr>
          <a:xfrm>
            <a:off x="1256575" y="3063175"/>
            <a:ext cx="3134424" cy="1975900"/>
          </a:xfrm>
          <a:prstGeom prst="rect">
            <a:avLst/>
          </a:prstGeom>
          <a:noFill/>
          <a:ln>
            <a:noFill/>
          </a:ln>
        </p:spPr>
      </p:pic>
      <p:sp>
        <p:nvSpPr>
          <p:cNvPr id="230" name="Google Shape;230;p30"/>
          <p:cNvSpPr txBox="1"/>
          <p:nvPr/>
        </p:nvSpPr>
        <p:spPr>
          <a:xfrm>
            <a:off x="173650" y="3322338"/>
            <a:ext cx="7335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BicycleGAN</a:t>
            </a:r>
            <a:endParaRPr/>
          </a:p>
          <a:p>
            <a:pPr indent="0" lvl="0" marL="0" rtl="0" algn="l">
              <a:spcBef>
                <a:spcPts val="0"/>
              </a:spcBef>
              <a:spcAft>
                <a:spcPts val="0"/>
              </a:spcAft>
              <a:buNone/>
            </a:pPr>
            <a:r>
              <a:t/>
            </a:r>
            <a:endParaRPr/>
          </a:p>
        </p:txBody>
      </p:sp>
      <p:sp>
        <p:nvSpPr>
          <p:cNvPr id="231" name="Google Shape;231;p30"/>
          <p:cNvSpPr txBox="1"/>
          <p:nvPr/>
        </p:nvSpPr>
        <p:spPr>
          <a:xfrm>
            <a:off x="760825" y="4211125"/>
            <a:ext cx="7335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Ours</a:t>
            </a:r>
            <a:endParaRPr/>
          </a:p>
        </p:txBody>
      </p:sp>
      <p:cxnSp>
        <p:nvCxnSpPr>
          <p:cNvPr id="232" name="Google Shape;232;p30"/>
          <p:cNvCxnSpPr/>
          <p:nvPr/>
        </p:nvCxnSpPr>
        <p:spPr>
          <a:xfrm>
            <a:off x="-13975" y="2963100"/>
            <a:ext cx="9154800" cy="0"/>
          </a:xfrm>
          <a:prstGeom prst="straightConnector1">
            <a:avLst/>
          </a:prstGeom>
          <a:noFill/>
          <a:ln cap="flat" cmpd="sng" w="9525">
            <a:solidFill>
              <a:schemeClr val="dk2"/>
            </a:solidFill>
            <a:prstDash val="solid"/>
            <a:round/>
            <a:headEnd len="med" w="med" type="none"/>
            <a:tailEnd len="med" w="med" type="none"/>
          </a:ln>
        </p:spPr>
      </p:cxnSp>
      <p:cxnSp>
        <p:nvCxnSpPr>
          <p:cNvPr id="233" name="Google Shape;233;p30"/>
          <p:cNvCxnSpPr/>
          <p:nvPr/>
        </p:nvCxnSpPr>
        <p:spPr>
          <a:xfrm rot="10800000">
            <a:off x="5562800" y="-4800"/>
            <a:ext cx="0" cy="2965500"/>
          </a:xfrm>
          <a:prstGeom prst="straightConnector1">
            <a:avLst/>
          </a:prstGeom>
          <a:noFill/>
          <a:ln cap="flat" cmpd="sng" w="9525">
            <a:solidFill>
              <a:schemeClr val="dk2"/>
            </a:solidFill>
            <a:prstDash val="solid"/>
            <a:round/>
            <a:headEnd len="med" w="med" type="none"/>
            <a:tailEnd len="med" w="med" type="none"/>
          </a:ln>
        </p:spPr>
      </p:cxnSp>
      <p:cxnSp>
        <p:nvCxnSpPr>
          <p:cNvPr id="234" name="Google Shape;234;p30"/>
          <p:cNvCxnSpPr/>
          <p:nvPr/>
        </p:nvCxnSpPr>
        <p:spPr>
          <a:xfrm>
            <a:off x="4402725" y="2963100"/>
            <a:ext cx="25500" cy="2180100"/>
          </a:xfrm>
          <a:prstGeom prst="straightConnector1">
            <a:avLst/>
          </a:prstGeom>
          <a:noFill/>
          <a:ln cap="flat" cmpd="sng" w="9525">
            <a:solidFill>
              <a:schemeClr val="dk2"/>
            </a:solidFill>
            <a:prstDash val="solid"/>
            <a:round/>
            <a:headEnd len="med" w="med" type="none"/>
            <a:tailEnd len="med" w="med" type="none"/>
          </a:ln>
        </p:spPr>
      </p:cxnSp>
      <p:cxnSp>
        <p:nvCxnSpPr>
          <p:cNvPr id="235" name="Google Shape;235;p30"/>
          <p:cNvCxnSpPr/>
          <p:nvPr/>
        </p:nvCxnSpPr>
        <p:spPr>
          <a:xfrm>
            <a:off x="16400" y="1857575"/>
            <a:ext cx="55509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id="240" name="Google Shape;240;p31"/>
          <p:cNvPicPr preferRelativeResize="0"/>
          <p:nvPr/>
        </p:nvPicPr>
        <p:blipFill>
          <a:blip r:embed="rId3">
            <a:alphaModFix/>
          </a:blip>
          <a:stretch>
            <a:fillRect/>
          </a:stretch>
        </p:blipFill>
        <p:spPr>
          <a:xfrm>
            <a:off x="3271150" y="104175"/>
            <a:ext cx="1300850" cy="1300850"/>
          </a:xfrm>
          <a:prstGeom prst="rect">
            <a:avLst/>
          </a:prstGeom>
          <a:noFill/>
          <a:ln>
            <a:noFill/>
          </a:ln>
        </p:spPr>
      </p:pic>
      <p:pic>
        <p:nvPicPr>
          <p:cNvPr id="241" name="Google Shape;241;p31"/>
          <p:cNvPicPr preferRelativeResize="0"/>
          <p:nvPr/>
        </p:nvPicPr>
        <p:blipFill>
          <a:blip r:embed="rId4">
            <a:alphaModFix/>
          </a:blip>
          <a:stretch>
            <a:fillRect/>
          </a:stretch>
        </p:blipFill>
        <p:spPr>
          <a:xfrm>
            <a:off x="7184350" y="104175"/>
            <a:ext cx="1300850" cy="1300850"/>
          </a:xfrm>
          <a:prstGeom prst="rect">
            <a:avLst/>
          </a:prstGeom>
          <a:noFill/>
          <a:ln>
            <a:noFill/>
          </a:ln>
        </p:spPr>
      </p:pic>
      <p:pic>
        <p:nvPicPr>
          <p:cNvPr id="242" name="Google Shape;242;p31"/>
          <p:cNvPicPr preferRelativeResize="0"/>
          <p:nvPr/>
        </p:nvPicPr>
        <p:blipFill>
          <a:blip r:embed="rId5">
            <a:alphaModFix/>
          </a:blip>
          <a:stretch>
            <a:fillRect/>
          </a:stretch>
        </p:blipFill>
        <p:spPr>
          <a:xfrm>
            <a:off x="1882638" y="1921325"/>
            <a:ext cx="1300850" cy="1300850"/>
          </a:xfrm>
          <a:prstGeom prst="rect">
            <a:avLst/>
          </a:prstGeom>
          <a:noFill/>
          <a:ln>
            <a:noFill/>
          </a:ln>
        </p:spPr>
      </p:pic>
      <p:pic>
        <p:nvPicPr>
          <p:cNvPr id="243" name="Google Shape;243;p31"/>
          <p:cNvPicPr preferRelativeResize="0"/>
          <p:nvPr/>
        </p:nvPicPr>
        <p:blipFill>
          <a:blip r:embed="rId6">
            <a:alphaModFix/>
          </a:blip>
          <a:stretch>
            <a:fillRect/>
          </a:stretch>
        </p:blipFill>
        <p:spPr>
          <a:xfrm>
            <a:off x="4863075" y="1921325"/>
            <a:ext cx="1300850" cy="1300850"/>
          </a:xfrm>
          <a:prstGeom prst="rect">
            <a:avLst/>
          </a:prstGeom>
          <a:noFill/>
          <a:ln>
            <a:noFill/>
          </a:ln>
        </p:spPr>
      </p:pic>
      <p:cxnSp>
        <p:nvCxnSpPr>
          <p:cNvPr id="244" name="Google Shape;244;p31"/>
          <p:cNvCxnSpPr/>
          <p:nvPr/>
        </p:nvCxnSpPr>
        <p:spPr>
          <a:xfrm>
            <a:off x="3388863" y="2571750"/>
            <a:ext cx="1245300" cy="0"/>
          </a:xfrm>
          <a:prstGeom prst="straightConnector1">
            <a:avLst/>
          </a:prstGeom>
          <a:noFill/>
          <a:ln cap="flat" cmpd="sng" w="38100">
            <a:solidFill>
              <a:schemeClr val="dk2"/>
            </a:solidFill>
            <a:prstDash val="dash"/>
            <a:round/>
            <a:headEnd len="med" w="med" type="none"/>
            <a:tailEnd len="med" w="med" type="stealth"/>
          </a:ln>
        </p:spPr>
      </p:cxnSp>
      <p:pic>
        <p:nvPicPr>
          <p:cNvPr id="245" name="Google Shape;245;p31"/>
          <p:cNvPicPr preferRelativeResize="0"/>
          <p:nvPr/>
        </p:nvPicPr>
        <p:blipFill>
          <a:blip r:embed="rId7">
            <a:alphaModFix/>
          </a:blip>
          <a:stretch>
            <a:fillRect/>
          </a:stretch>
        </p:blipFill>
        <p:spPr>
          <a:xfrm>
            <a:off x="3274425" y="3270100"/>
            <a:ext cx="1474200" cy="1474200"/>
          </a:xfrm>
          <a:prstGeom prst="rect">
            <a:avLst/>
          </a:prstGeom>
          <a:noFill/>
          <a:ln>
            <a:noFill/>
          </a:ln>
        </p:spPr>
      </p:pic>
      <p:cxnSp>
        <p:nvCxnSpPr>
          <p:cNvPr id="246" name="Google Shape;246;p31"/>
          <p:cNvCxnSpPr/>
          <p:nvPr/>
        </p:nvCxnSpPr>
        <p:spPr>
          <a:xfrm>
            <a:off x="198013" y="2653650"/>
            <a:ext cx="1245300" cy="0"/>
          </a:xfrm>
          <a:prstGeom prst="straightConnector1">
            <a:avLst/>
          </a:prstGeom>
          <a:noFill/>
          <a:ln cap="flat" cmpd="sng" w="38100">
            <a:solidFill>
              <a:schemeClr val="dk2"/>
            </a:solidFill>
            <a:prstDash val="dash"/>
            <a:round/>
            <a:headEnd len="med" w="med" type="stealth"/>
            <a:tailEnd len="med" w="med" type="none"/>
          </a:ln>
        </p:spPr>
      </p:cxnSp>
      <p:sp>
        <p:nvSpPr>
          <p:cNvPr id="247" name="Google Shape;247;p31"/>
          <p:cNvSpPr txBox="1"/>
          <p:nvPr/>
        </p:nvSpPr>
        <p:spPr>
          <a:xfrm>
            <a:off x="-63525" y="1947350"/>
            <a:ext cx="2191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extrapolation</a:t>
            </a:r>
            <a:endParaRPr b="1" sz="1800"/>
          </a:p>
        </p:txBody>
      </p:sp>
      <p:pic>
        <p:nvPicPr>
          <p:cNvPr id="248" name="Google Shape;248;p31"/>
          <p:cNvPicPr preferRelativeResize="0"/>
          <p:nvPr/>
        </p:nvPicPr>
        <p:blipFill>
          <a:blip r:embed="rId8">
            <a:alphaModFix/>
          </a:blip>
          <a:stretch>
            <a:fillRect/>
          </a:stretch>
        </p:blipFill>
        <p:spPr>
          <a:xfrm>
            <a:off x="227600" y="3270100"/>
            <a:ext cx="1474200" cy="1474200"/>
          </a:xfrm>
          <a:prstGeom prst="rect">
            <a:avLst/>
          </a:prstGeom>
          <a:noFill/>
          <a:ln>
            <a:noFill/>
          </a:ln>
        </p:spPr>
      </p:pic>
      <p:cxnSp>
        <p:nvCxnSpPr>
          <p:cNvPr id="249" name="Google Shape;249;p31"/>
          <p:cNvCxnSpPr/>
          <p:nvPr/>
        </p:nvCxnSpPr>
        <p:spPr>
          <a:xfrm>
            <a:off x="6701188" y="2571750"/>
            <a:ext cx="1245300" cy="0"/>
          </a:xfrm>
          <a:prstGeom prst="straightConnector1">
            <a:avLst/>
          </a:prstGeom>
          <a:noFill/>
          <a:ln cap="flat" cmpd="sng" w="38100">
            <a:solidFill>
              <a:schemeClr val="dk2"/>
            </a:solidFill>
            <a:prstDash val="dash"/>
            <a:round/>
            <a:headEnd len="med" w="med" type="none"/>
            <a:tailEnd len="med" w="med" type="stealth"/>
          </a:ln>
        </p:spPr>
      </p:cxnSp>
      <p:sp>
        <p:nvSpPr>
          <p:cNvPr id="250" name="Google Shape;250;p31"/>
          <p:cNvSpPr txBox="1"/>
          <p:nvPr/>
        </p:nvSpPr>
        <p:spPr>
          <a:xfrm>
            <a:off x="6527800" y="1869550"/>
            <a:ext cx="18015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extrapolation</a:t>
            </a:r>
            <a:endParaRPr b="1" sz="1800"/>
          </a:p>
        </p:txBody>
      </p:sp>
      <p:pic>
        <p:nvPicPr>
          <p:cNvPr id="251" name="Google Shape;251;p31"/>
          <p:cNvPicPr preferRelativeResize="0"/>
          <p:nvPr/>
        </p:nvPicPr>
        <p:blipFill>
          <a:blip r:embed="rId9">
            <a:alphaModFix/>
          </a:blip>
          <a:stretch>
            <a:fillRect/>
          </a:stretch>
        </p:blipFill>
        <p:spPr>
          <a:xfrm>
            <a:off x="6527800" y="3211150"/>
            <a:ext cx="1592100" cy="1592100"/>
          </a:xfrm>
          <a:prstGeom prst="rect">
            <a:avLst/>
          </a:prstGeom>
          <a:noFill/>
          <a:ln>
            <a:noFill/>
          </a:ln>
        </p:spPr>
      </p:pic>
      <p:cxnSp>
        <p:nvCxnSpPr>
          <p:cNvPr id="252" name="Google Shape;252;p31"/>
          <p:cNvCxnSpPr/>
          <p:nvPr/>
        </p:nvCxnSpPr>
        <p:spPr>
          <a:xfrm flipH="1" rot="10800000">
            <a:off x="2428063" y="1192600"/>
            <a:ext cx="755400" cy="597600"/>
          </a:xfrm>
          <a:prstGeom prst="straightConnector1">
            <a:avLst/>
          </a:prstGeom>
          <a:noFill/>
          <a:ln cap="flat" cmpd="sng" w="38100">
            <a:solidFill>
              <a:schemeClr val="dk2"/>
            </a:solidFill>
            <a:prstDash val="solid"/>
            <a:round/>
            <a:headEnd len="med" w="med" type="stealth"/>
            <a:tailEnd len="med" w="med" type="none"/>
          </a:ln>
        </p:spPr>
      </p:cxnSp>
      <p:sp>
        <p:nvSpPr>
          <p:cNvPr id="253" name="Google Shape;253;p31"/>
          <p:cNvSpPr txBox="1"/>
          <p:nvPr/>
        </p:nvSpPr>
        <p:spPr>
          <a:xfrm>
            <a:off x="1701800" y="1241050"/>
            <a:ext cx="1099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Sample</a:t>
            </a:r>
            <a:endParaRPr b="1" sz="1800"/>
          </a:p>
        </p:txBody>
      </p:sp>
      <p:cxnSp>
        <p:nvCxnSpPr>
          <p:cNvPr id="254" name="Google Shape;254;p31"/>
          <p:cNvCxnSpPr/>
          <p:nvPr/>
        </p:nvCxnSpPr>
        <p:spPr>
          <a:xfrm rot="10800000">
            <a:off x="4838500" y="1113250"/>
            <a:ext cx="609600" cy="756300"/>
          </a:xfrm>
          <a:prstGeom prst="straightConnector1">
            <a:avLst/>
          </a:prstGeom>
          <a:noFill/>
          <a:ln cap="flat" cmpd="sng" w="38100">
            <a:solidFill>
              <a:schemeClr val="dk2"/>
            </a:solidFill>
            <a:prstDash val="solid"/>
            <a:round/>
            <a:headEnd len="med" w="med" type="stealth"/>
            <a:tailEnd len="med" w="med" type="none"/>
          </a:ln>
        </p:spPr>
      </p:cxnSp>
      <p:sp>
        <p:nvSpPr>
          <p:cNvPr id="255" name="Google Shape;255;p31"/>
          <p:cNvSpPr txBox="1"/>
          <p:nvPr/>
        </p:nvSpPr>
        <p:spPr>
          <a:xfrm>
            <a:off x="3305363" y="1869550"/>
            <a:ext cx="15921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interpolation</a:t>
            </a:r>
            <a:endParaRPr b="1" sz="1800"/>
          </a:p>
        </p:txBody>
      </p:sp>
      <p:sp>
        <p:nvSpPr>
          <p:cNvPr id="256" name="Google Shape;256;p31"/>
          <p:cNvSpPr txBox="1"/>
          <p:nvPr/>
        </p:nvSpPr>
        <p:spPr>
          <a:xfrm>
            <a:off x="5287663" y="1241050"/>
            <a:ext cx="1099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Sample</a:t>
            </a:r>
            <a:endParaRPr b="1" sz="1800"/>
          </a:p>
        </p:txBody>
      </p:sp>
      <p:sp>
        <p:nvSpPr>
          <p:cNvPr id="257" name="Google Shape;257;p31"/>
          <p:cNvSpPr txBox="1"/>
          <p:nvPr/>
        </p:nvSpPr>
        <p:spPr>
          <a:xfrm>
            <a:off x="6163913" y="418900"/>
            <a:ext cx="1099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Ground</a:t>
            </a:r>
            <a:endParaRPr b="1" sz="1800"/>
          </a:p>
          <a:p>
            <a:pPr indent="0" lvl="0" marL="0" rtl="0" algn="l">
              <a:spcBef>
                <a:spcPts val="0"/>
              </a:spcBef>
              <a:spcAft>
                <a:spcPts val="0"/>
              </a:spcAft>
              <a:buNone/>
            </a:pPr>
            <a:r>
              <a:rPr b="1" lang="zh-CN" sz="1800"/>
              <a:t>Truth</a:t>
            </a:r>
            <a:endParaRPr b="1" sz="1800"/>
          </a:p>
        </p:txBody>
      </p:sp>
      <p:sp>
        <p:nvSpPr>
          <p:cNvPr id="258" name="Google Shape;258;p31"/>
          <p:cNvSpPr txBox="1"/>
          <p:nvPr/>
        </p:nvSpPr>
        <p:spPr>
          <a:xfrm>
            <a:off x="4593388" y="0"/>
            <a:ext cx="1099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CN" sz="1800"/>
              <a:t>Input</a:t>
            </a:r>
            <a:endParaRPr b="1" sz="1800"/>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